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10" r:id="rId12"/>
    <p:sldId id="311" r:id="rId13"/>
    <p:sldId id="320" r:id="rId14"/>
    <p:sldId id="321" r:id="rId15"/>
    <p:sldId id="322" r:id="rId16"/>
    <p:sldId id="297" r:id="rId17"/>
    <p:sldId id="362" r:id="rId18"/>
    <p:sldId id="363" r:id="rId19"/>
    <p:sldId id="364" r:id="rId20"/>
    <p:sldId id="365" r:id="rId21"/>
    <p:sldId id="361" r:id="rId22"/>
    <p:sldId id="345" r:id="rId23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27E7C"/>
    <a:srgbClr val="006600"/>
    <a:srgbClr val="660033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6" autoAdjust="0"/>
    <p:restoredTop sz="94595" autoAdjust="0"/>
  </p:normalViewPr>
  <p:slideViewPr>
    <p:cSldViewPr>
      <p:cViewPr varScale="1">
        <p:scale>
          <a:sx n="80" d="100"/>
          <a:sy n="80" d="100"/>
        </p:scale>
        <p:origin x="-101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9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99694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3587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fld id="{EAA042B7-8AD0-4A1D-BCD7-7C5C3A44086F}" type="slidenum">
              <a:rPr lang="en-US" sz="120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chemeClr val="tx1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nsce.lanl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RDCH 702 Lecture 8:  Accelerators and Isotope Production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029200" cy="5334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5800" dirty="0" smtClean="0"/>
              <a:t>Particle </a:t>
            </a:r>
            <a:r>
              <a:rPr lang="en-US" sz="5800" dirty="0"/>
              <a:t>generation</a:t>
            </a:r>
          </a:p>
          <a:p>
            <a:pPr>
              <a:lnSpc>
                <a:spcPct val="90000"/>
              </a:lnSpc>
            </a:pPr>
            <a:r>
              <a:rPr lang="en-US" sz="5800" dirty="0"/>
              <a:t>Accelerator</a:t>
            </a:r>
          </a:p>
          <a:p>
            <a:pPr marL="742950" lvl="1" indent="-285750">
              <a:defRPr/>
            </a:pPr>
            <a:r>
              <a:rPr lang="en-US" sz="5800" dirty="0" smtClean="0"/>
              <a:t>Direct </a:t>
            </a:r>
            <a:r>
              <a:rPr lang="en-US" sz="5800" dirty="0"/>
              <a:t>Voltage</a:t>
            </a:r>
          </a:p>
          <a:p>
            <a:pPr marL="742950" lvl="1" indent="-285750">
              <a:defRPr/>
            </a:pPr>
            <a:r>
              <a:rPr lang="en-US" sz="5800" dirty="0"/>
              <a:t>Linear</a:t>
            </a:r>
          </a:p>
          <a:p>
            <a:pPr marL="742950" lvl="1" indent="-285750">
              <a:defRPr/>
            </a:pPr>
            <a:r>
              <a:rPr lang="en-US" sz="5800" dirty="0"/>
              <a:t>Cyclotrons</a:t>
            </a:r>
          </a:p>
          <a:p>
            <a:pPr marL="742950" lvl="1" indent="-285750">
              <a:defRPr/>
            </a:pPr>
            <a:r>
              <a:rPr lang="en-US" sz="5800" dirty="0" smtClean="0"/>
              <a:t>Synchrotrons</a:t>
            </a:r>
            <a:endParaRPr lang="en-US" sz="5800" dirty="0"/>
          </a:p>
          <a:p>
            <a:pPr marL="1200150" lvl="2" indent="-285750">
              <a:defRPr/>
            </a:pPr>
            <a:r>
              <a:rPr lang="en-US" sz="5800" dirty="0" smtClean="0"/>
              <a:t>Photons</a:t>
            </a:r>
            <a:endParaRPr lang="en-US" sz="5800" dirty="0"/>
          </a:p>
          <a:p>
            <a:pPr marL="1543050" lvl="3" indent="-285750">
              <a:defRPr/>
            </a:pPr>
            <a:r>
              <a:rPr lang="en-US" sz="5800" dirty="0" smtClean="0"/>
              <a:t>XAFS</a:t>
            </a:r>
            <a:endParaRPr lang="en-US" sz="5800" dirty="0"/>
          </a:p>
          <a:p>
            <a:pPr marL="1543050" lvl="3" indent="-285750">
              <a:defRPr/>
            </a:pPr>
            <a:r>
              <a:rPr lang="en-US" sz="5800" dirty="0" smtClean="0"/>
              <a:t>Photonuclear</a:t>
            </a:r>
          </a:p>
          <a:p>
            <a:pPr marL="742950" lvl="1" indent="-285750">
              <a:defRPr/>
            </a:pPr>
            <a:r>
              <a:rPr lang="en-US" sz="5800" dirty="0" smtClean="0"/>
              <a:t>Heavy Ions</a:t>
            </a:r>
            <a:endParaRPr lang="en-US" sz="5800" dirty="0"/>
          </a:p>
          <a:p>
            <a:pPr>
              <a:lnSpc>
                <a:spcPct val="90000"/>
              </a:lnSpc>
            </a:pPr>
            <a:r>
              <a:rPr lang="en-US" sz="5800" dirty="0" smtClean="0"/>
              <a:t>Neutrons sources</a:t>
            </a:r>
            <a:endParaRPr lang="en-US" sz="5800" dirty="0"/>
          </a:p>
          <a:p>
            <a:pPr lvl="1">
              <a:lnSpc>
                <a:spcPct val="90000"/>
              </a:lnSpc>
            </a:pPr>
            <a:r>
              <a:rPr lang="en-US" sz="5800" dirty="0"/>
              <a:t>Fission products and reactor</a:t>
            </a:r>
          </a:p>
          <a:p>
            <a:pPr lvl="1">
              <a:lnSpc>
                <a:spcPct val="90000"/>
              </a:lnSpc>
            </a:pPr>
            <a:r>
              <a:rPr lang="en-US" sz="5800" dirty="0"/>
              <a:t>Spallation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6866" name="Picture 2" descr="http://chemwiki.ucdavis.edu/@api/deki/files/16111/20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241542" cy="18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20.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800" y="1371600"/>
            <a:ext cx="3990538" cy="19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/>
          <a:lstStyle/>
          <a:p>
            <a:r>
              <a:rPr lang="en-US" dirty="0"/>
              <a:t>Photon Sources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  <a:noFill/>
          <a:ln/>
        </p:spPr>
        <p:txBody>
          <a:bodyPr lIns="90488" rIns="90488">
            <a:normAutofit/>
          </a:bodyPr>
          <a:lstStyle/>
          <a:p>
            <a:r>
              <a:rPr lang="en-US" sz="2400" dirty="0" smtClean="0"/>
              <a:t>Continuous </a:t>
            </a:r>
            <a:r>
              <a:rPr lang="en-US" sz="2400" dirty="0"/>
              <a:t>spectra of EM radiation is emitted when relativistic electrons are </a:t>
            </a:r>
            <a:r>
              <a:rPr lang="en-US" sz="2400" dirty="0" smtClean="0"/>
              <a:t>in a curved path in a </a:t>
            </a:r>
            <a:r>
              <a:rPr lang="en-US" sz="2400" dirty="0"/>
              <a:t>magnetic </a:t>
            </a:r>
            <a:r>
              <a:rPr lang="en-US" sz="2400" dirty="0" smtClean="0"/>
              <a:t>field</a:t>
            </a:r>
          </a:p>
          <a:p>
            <a:pPr lvl="2"/>
            <a:r>
              <a:rPr lang="en-US" sz="2400" dirty="0" smtClean="0"/>
              <a:t>Relativistic velocity changes observed frequency due to Doppler effect</a:t>
            </a:r>
          </a:p>
          <a:p>
            <a:pPr lvl="3"/>
            <a:r>
              <a:rPr lang="en-US" sz="2400" dirty="0" smtClean="0"/>
              <a:t>Lorentz factor (</a:t>
            </a:r>
            <a:r>
              <a:rPr lang="en-US" sz="2400" dirty="0" smtClean="0">
                <a:latin typeface="Symbol" pitchFamily="18" charset="2"/>
              </a:rPr>
              <a:t>g)</a:t>
            </a:r>
          </a:p>
          <a:p>
            <a:pPr lvl="4"/>
            <a:r>
              <a:rPr lang="en-US" sz="2400" dirty="0" smtClean="0"/>
              <a:t>Time contraction also increase frequency by </a:t>
            </a:r>
            <a:r>
              <a:rPr lang="en-US" sz="2400" dirty="0" smtClean="0">
                <a:latin typeface="Symbol" pitchFamily="18" charset="2"/>
              </a:rPr>
              <a:t>g</a:t>
            </a:r>
            <a:endParaRPr lang="en-US" sz="2400" dirty="0" smtClean="0"/>
          </a:p>
          <a:p>
            <a:pPr lvl="2"/>
            <a:r>
              <a:rPr lang="en-US" sz="2400" dirty="0" smtClean="0"/>
              <a:t>Forward directed radiation</a:t>
            </a:r>
            <a:endParaRPr lang="en-US" sz="2400" dirty="0"/>
          </a:p>
          <a:p>
            <a:pPr marL="120650" indent="-285750"/>
            <a:r>
              <a:rPr lang="en-US" sz="2400" dirty="0" smtClean="0"/>
              <a:t>can </a:t>
            </a:r>
            <a:r>
              <a:rPr lang="en-US" sz="2400" dirty="0"/>
              <a:t>choose wavelength of photons</a:t>
            </a:r>
          </a:p>
          <a:p>
            <a:pPr marL="120650" indent="-285750"/>
            <a:r>
              <a:rPr lang="en-US" sz="2400" dirty="0"/>
              <a:t>useful for determining </a:t>
            </a:r>
            <a:r>
              <a:rPr lang="en-US" sz="2400" dirty="0" smtClean="0"/>
              <a:t>structure</a:t>
            </a:r>
          </a:p>
          <a:p>
            <a:pPr marL="742950" lvl="1" indent="-285750"/>
            <a:r>
              <a:rPr lang="en-US" sz="2400" dirty="0" smtClean="0"/>
              <a:t>IP, PES</a:t>
            </a:r>
            <a:r>
              <a:rPr lang="en-US" sz="2400" dirty="0"/>
              <a:t>, EXAFS, </a:t>
            </a:r>
            <a:r>
              <a:rPr lang="en-US" sz="2400" dirty="0" smtClean="0"/>
              <a:t>XANES</a:t>
            </a:r>
            <a:endParaRPr lang="en-US" sz="2400" dirty="0"/>
          </a:p>
          <a:p>
            <a:r>
              <a:rPr lang="en-US" sz="2400" dirty="0"/>
              <a:t>Solid state physics </a:t>
            </a:r>
          </a:p>
          <a:p>
            <a:r>
              <a:rPr lang="en-US" sz="2400" dirty="0"/>
              <a:t>Reaction mechanisms</a:t>
            </a:r>
          </a:p>
          <a:p>
            <a:r>
              <a:rPr lang="en-US" sz="2400" dirty="0"/>
              <a:t>Perform many experiments simultaneously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37486"/>
              </p:ext>
            </p:extLst>
          </p:nvPr>
        </p:nvGraphicFramePr>
        <p:xfrm>
          <a:off x="5920357" y="3962400"/>
          <a:ext cx="23854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4" imgW="1130040" imgH="469800" progId="Equation.3">
                  <p:embed/>
                </p:oleObj>
              </mc:Choice>
              <mc:Fallback>
                <p:oleObj name="Equation" r:id="rId4" imgW="11300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357" y="3962400"/>
                        <a:ext cx="23854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94" y="3733800"/>
            <a:ext cx="2089706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XAS Setup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2133600" y="1737437"/>
            <a:ext cx="5410200" cy="4876800"/>
            <a:chOff x="893" y="578"/>
            <a:chExt cx="3859" cy="3598"/>
          </a:xfrm>
        </p:grpSpPr>
        <p:pic>
          <p:nvPicPr>
            <p:cNvPr id="166916" name="Picture 4" descr="a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01" y="578"/>
              <a:ext cx="3259" cy="2350"/>
            </a:xfrm>
            <a:prstGeom prst="rect">
              <a:avLst/>
            </a:prstGeom>
            <a:noFill/>
          </p:spPr>
        </p:pic>
        <p:pic>
          <p:nvPicPr>
            <p:cNvPr id="166917" name="Picture 5" descr="Exp_set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3" y="2988"/>
              <a:ext cx="3859" cy="1188"/>
            </a:xfrm>
            <a:prstGeom prst="rect">
              <a:avLst/>
            </a:prstGeom>
            <a:noFill/>
          </p:spPr>
        </p:pic>
      </p:grpSp>
      <p:pic>
        <p:nvPicPr>
          <p:cNvPr id="33794" name="Picture 2" descr="File:Syncrotr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990600"/>
            <a:ext cx="2676525" cy="1543051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9/9f/Undulator.png/220px-Undulat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533651"/>
            <a:ext cx="2095500" cy="1323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XANES and EXAFS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419600" cy="55625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X-Ray Absorption Near Edge </a:t>
            </a:r>
            <a:r>
              <a:rPr lang="en-US" dirty="0" smtClean="0"/>
              <a:t>Spectroscopy (XANES)</a:t>
            </a:r>
          </a:p>
          <a:p>
            <a:r>
              <a:rPr lang="en-US" dirty="0" smtClean="0"/>
              <a:t>Region between absorption edge and start of EXAFS oscillations, up to 40 eV above edge</a:t>
            </a:r>
          </a:p>
          <a:p>
            <a:r>
              <a:rPr lang="en-US" dirty="0" smtClean="0"/>
              <a:t>Absolute </a:t>
            </a:r>
            <a:r>
              <a:rPr lang="en-US" dirty="0"/>
              <a:t>position of edge contains information on oxidation state</a:t>
            </a:r>
          </a:p>
          <a:p>
            <a:r>
              <a:rPr lang="en-US" dirty="0"/>
              <a:t>Also contains information on vacant orbitals, electronic configuration, and site </a:t>
            </a:r>
            <a:r>
              <a:rPr lang="en-US" dirty="0" smtClean="0"/>
              <a:t>symmetry</a:t>
            </a:r>
          </a:p>
          <a:p>
            <a:r>
              <a:rPr lang="en-US" dirty="0"/>
              <a:t>Extended X-ray Absorption Fine </a:t>
            </a:r>
            <a:r>
              <a:rPr lang="en-US" dirty="0" smtClean="0"/>
              <a:t>Structure (EXAFS)</a:t>
            </a:r>
            <a:endParaRPr lang="en-US" dirty="0"/>
          </a:p>
          <a:p>
            <a:r>
              <a:rPr lang="en-US" dirty="0"/>
              <a:t>Above absorption edge, photoelectrons created by absorption of x-ray</a:t>
            </a:r>
          </a:p>
          <a:p>
            <a:r>
              <a:rPr lang="en-US" dirty="0"/>
              <a:t>Backscattering photoelectrons effect x-ray absorption</a:t>
            </a:r>
          </a:p>
          <a:p>
            <a:pPr marL="742950" lvl="1" indent="-285750"/>
            <a:r>
              <a:rPr lang="en-US" dirty="0"/>
              <a:t>Oscillations in absorption above edge</a:t>
            </a:r>
          </a:p>
          <a:p>
            <a:pPr marL="742950" lvl="1" indent="-285750"/>
            <a:r>
              <a:rPr lang="en-US" dirty="0"/>
              <a:t>Oscillations used to determine atomic number, distance, and coordination number of nearest neighbors </a:t>
            </a:r>
          </a:p>
          <a:p>
            <a:endParaRPr lang="en-US" dirty="0"/>
          </a:p>
        </p:txBody>
      </p:sp>
      <p:pic>
        <p:nvPicPr>
          <p:cNvPr id="36866" name="Picture 2" descr="http://www.intechopen.com/source/html/39068/media/image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6622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79" y="4773301"/>
            <a:ext cx="4019550" cy="76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EXAFS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61038"/>
            <a:ext cx="8229600" cy="71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EXAFS and Fourier transforms. Slight structural differences can be seen.</a:t>
            </a:r>
          </a:p>
        </p:txBody>
      </p:sp>
      <p:pic>
        <p:nvPicPr>
          <p:cNvPr id="177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4546600" cy="48006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0"/>
            <a:ext cx="3612776" cy="4724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EXAFS Analysis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582738"/>
            <a:ext cx="2806700" cy="3979862"/>
          </a:xfrm>
        </p:spPr>
        <p:txBody>
          <a:bodyPr/>
          <a:lstStyle/>
          <a:p>
            <a:r>
              <a:rPr lang="en-US" dirty="0"/>
              <a:t>Structure is consistent with uranyl phosphate</a:t>
            </a:r>
          </a:p>
          <a:p>
            <a:r>
              <a:rPr lang="en-US" dirty="0"/>
              <a:t>Monodentate and bidentate P at 3.61 and 3.04 Å</a:t>
            </a:r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4953000" cy="573283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EXAFS Analysis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295400"/>
            <a:ext cx="3309937" cy="4267200"/>
          </a:xfrm>
        </p:spPr>
        <p:txBody>
          <a:bodyPr/>
          <a:lstStyle/>
          <a:p>
            <a:r>
              <a:rPr lang="en-US" dirty="0"/>
              <a:t>22 mM Sample</a:t>
            </a:r>
          </a:p>
          <a:p>
            <a:pPr marL="742950" lvl="1" indent="-285750"/>
            <a:r>
              <a:rPr lang="en-US" dirty="0"/>
              <a:t>Mixture of phosphate and acetate structures</a:t>
            </a:r>
          </a:p>
          <a:p>
            <a:pPr marL="742950" lvl="1" indent="-285750"/>
            <a:r>
              <a:rPr lang="en-US" dirty="0"/>
              <a:t>Due to high U concentration, phosphate possibly saturated 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876800" cy="5867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/>
          <a:lstStyle/>
          <a:p>
            <a:r>
              <a:rPr lang="en-US" dirty="0"/>
              <a:t>Neutron Sources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  <a:noFill/>
          <a:ln/>
        </p:spPr>
        <p:txBody>
          <a:bodyPr lIns="90488" rIns="90488">
            <a:normAutofit lnSpcReduction="10000"/>
          </a:bodyPr>
          <a:lstStyle/>
          <a:p>
            <a:r>
              <a:rPr lang="en-US" dirty="0"/>
              <a:t>Radioactive sources (</a:t>
            </a:r>
            <a:r>
              <a:rPr lang="en-US" baseline="30000" dirty="0"/>
              <a:t>252</a:t>
            </a:r>
            <a:r>
              <a:rPr lang="en-US" dirty="0"/>
              <a:t>Cf, reactions)</a:t>
            </a:r>
          </a:p>
          <a:p>
            <a:r>
              <a:rPr lang="en-US" dirty="0"/>
              <a:t>Accelerators</a:t>
            </a:r>
          </a:p>
          <a:p>
            <a:pPr marL="742950" lvl="1" indent="-285750"/>
            <a:r>
              <a:rPr lang="en-US" baseline="30000" dirty="0"/>
              <a:t>2</a:t>
            </a:r>
            <a:r>
              <a:rPr lang="en-US" dirty="0"/>
              <a:t>H(d,n)</a:t>
            </a:r>
            <a:r>
              <a:rPr lang="en-US" baseline="30000" dirty="0"/>
              <a:t>3</a:t>
            </a:r>
            <a:r>
              <a:rPr lang="en-US" dirty="0"/>
              <a:t>H</a:t>
            </a:r>
          </a:p>
          <a:p>
            <a:pPr marL="742950" lvl="1" indent="-285750"/>
            <a:r>
              <a:rPr lang="en-US" baseline="30000" dirty="0" smtClean="0"/>
              <a:t>3</a:t>
            </a:r>
            <a:r>
              <a:rPr lang="en-US" dirty="0" smtClean="0"/>
              <a:t>H(d,n)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</a:p>
          <a:p>
            <a:pPr marL="1200150" lvl="2" indent="-285750"/>
            <a:r>
              <a:rPr lang="en-US" dirty="0" smtClean="0"/>
              <a:t>Neutron energy fast</a:t>
            </a:r>
            <a:endParaRPr lang="en-US" dirty="0"/>
          </a:p>
          <a:p>
            <a:pPr marL="742950" lvl="1" indent="-285750"/>
            <a:r>
              <a:rPr lang="en-US" dirty="0"/>
              <a:t>also (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,n) with </a:t>
            </a:r>
            <a:r>
              <a:rPr lang="en-US" baseline="30000" dirty="0"/>
              <a:t>2</a:t>
            </a:r>
            <a:r>
              <a:rPr lang="en-US" dirty="0"/>
              <a:t>H or </a:t>
            </a:r>
            <a:r>
              <a:rPr lang="en-US" baseline="30000" dirty="0" smtClean="0"/>
              <a:t>9</a:t>
            </a:r>
            <a:r>
              <a:rPr lang="en-US" dirty="0" smtClean="0"/>
              <a:t>Be</a:t>
            </a:r>
          </a:p>
          <a:p>
            <a:pPr marL="120650" indent="-285750"/>
            <a:r>
              <a:rPr lang="en-US" dirty="0" smtClean="0"/>
              <a:t>Alpha-neutron sources</a:t>
            </a:r>
          </a:p>
          <a:p>
            <a:pPr marL="742950" lvl="1" indent="-285750"/>
            <a:r>
              <a:rPr lang="en-US" dirty="0" smtClean="0"/>
              <a:t>Pu-Be sources</a:t>
            </a:r>
            <a:endParaRPr lang="en-US" dirty="0"/>
          </a:p>
          <a:p>
            <a:r>
              <a:rPr lang="en-US" dirty="0"/>
              <a:t>Reactors</a:t>
            </a:r>
          </a:p>
          <a:p>
            <a:pPr marL="742950" lvl="1" indent="-285750"/>
            <a:r>
              <a:rPr lang="en-US" dirty="0"/>
              <a:t>specific design</a:t>
            </a:r>
          </a:p>
          <a:p>
            <a:pPr marL="742950" lvl="1" indent="-285750"/>
            <a:r>
              <a:rPr lang="en-US" dirty="0"/>
              <a:t>high amount of </a:t>
            </a:r>
            <a:r>
              <a:rPr lang="en-US" baseline="30000" dirty="0"/>
              <a:t>235</a:t>
            </a:r>
            <a:r>
              <a:rPr lang="en-US" dirty="0"/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4479" y="0"/>
            <a:ext cx="4800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Fission Process</a:t>
            </a:r>
            <a:endParaRPr lang="en-US" dirty="0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49530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Usually asymmetric mass split</a:t>
            </a:r>
          </a:p>
          <a:p>
            <a:pPr marL="742950" lvl="1" indent="-285750"/>
            <a:r>
              <a:rPr lang="en-US" sz="3400" dirty="0" smtClean="0"/>
              <a:t>M</a:t>
            </a:r>
            <a:r>
              <a:rPr lang="en-US" sz="3400" baseline="-25000" dirty="0" smtClean="0"/>
              <a:t>H</a:t>
            </a:r>
            <a:r>
              <a:rPr lang="en-US" sz="3400" dirty="0" smtClean="0"/>
              <a:t>/M</a:t>
            </a:r>
            <a:r>
              <a:rPr lang="en-US" sz="3400" baseline="-25000" dirty="0" smtClean="0"/>
              <a:t>L</a:t>
            </a:r>
            <a:r>
              <a:rPr lang="en-US" sz="3400" dirty="0" smtClean="0">
                <a:sym typeface="Symbol" pitchFamily="18" charset="2"/>
              </a:rPr>
              <a:t>1.4 for uranium and plutonium</a:t>
            </a:r>
          </a:p>
          <a:p>
            <a:pPr marL="742950" lvl="1" indent="-285750"/>
            <a:r>
              <a:rPr lang="en-US" sz="3400" dirty="0" smtClean="0">
                <a:sym typeface="Symbol" pitchFamily="18" charset="2"/>
              </a:rPr>
              <a:t>due to shell effects, magic numbers</a:t>
            </a:r>
          </a:p>
          <a:p>
            <a:pPr marL="1200150" lvl="2" indent="-285750"/>
            <a:r>
              <a:rPr lang="en-US" sz="3400" dirty="0" smtClean="0"/>
              <a:t>Heavy fragment peak near A=132, </a:t>
            </a:r>
            <a:r>
              <a:rPr lang="en-US" sz="3400" dirty="0"/>
              <a:t>Z=50, N=82</a:t>
            </a:r>
            <a:endParaRPr lang="en-US" sz="3400" dirty="0" smtClean="0">
              <a:sym typeface="Symbol" pitchFamily="18" charset="2"/>
            </a:endParaRPr>
          </a:p>
          <a:p>
            <a:pPr marL="742950" lvl="1" indent="-285750"/>
            <a:r>
              <a:rPr lang="en-US" sz="3400" dirty="0" smtClean="0"/>
              <a:t>Symmetric </a:t>
            </a:r>
            <a:r>
              <a:rPr lang="en-US" sz="3400" dirty="0"/>
              <a:t>fission is suppressed by at least two orders of magnitude relative to asymmetric </a:t>
            </a:r>
            <a:r>
              <a:rPr lang="en-US" sz="3400" dirty="0" smtClean="0"/>
              <a:t>fission</a:t>
            </a:r>
            <a:endParaRPr lang="en-US" sz="3400" dirty="0" smtClean="0">
              <a:sym typeface="Symbol" pitchFamily="18" charset="2"/>
            </a:endParaRPr>
          </a:p>
          <a:p>
            <a:r>
              <a:rPr lang="en-US" sz="3400" dirty="0" smtClean="0"/>
              <a:t>Occurs in nuclear reactions</a:t>
            </a:r>
          </a:p>
          <a:p>
            <a:pPr lvl="1"/>
            <a:r>
              <a:rPr lang="en-US" sz="3400" dirty="0" smtClean="0"/>
              <a:t>Competes with evaporation of nucleons in region of high atomic numbers</a:t>
            </a:r>
          </a:p>
          <a:p>
            <a:r>
              <a:rPr lang="en-US" sz="3400" dirty="0" smtClean="0"/>
              <a:t>Location of heavy peak in fission remains constant for </a:t>
            </a:r>
            <a:r>
              <a:rPr lang="en-US" sz="3400" baseline="30000" dirty="0" smtClean="0"/>
              <a:t>233,235</a:t>
            </a:r>
            <a:r>
              <a:rPr lang="en-US" sz="3400" dirty="0" smtClean="0"/>
              <a:t>U and </a:t>
            </a:r>
            <a:r>
              <a:rPr lang="en-US" sz="3400" baseline="30000" dirty="0" smtClean="0"/>
              <a:t>239</a:t>
            </a:r>
            <a:r>
              <a:rPr lang="en-US" sz="3400" dirty="0" smtClean="0"/>
              <a:t>Pu</a:t>
            </a:r>
          </a:p>
          <a:p>
            <a:pPr lvl="1">
              <a:lnSpc>
                <a:spcPct val="80000"/>
              </a:lnSpc>
            </a:pPr>
            <a:r>
              <a:rPr lang="en-US" sz="3400" dirty="0" smtClean="0"/>
              <a:t>position of light peak increases</a:t>
            </a:r>
          </a:p>
          <a:p>
            <a:pPr>
              <a:lnSpc>
                <a:spcPct val="80000"/>
              </a:lnSpc>
            </a:pPr>
            <a:r>
              <a:rPr lang="en-US" sz="3400" dirty="0" smtClean="0"/>
              <a:t>2 </a:t>
            </a:r>
            <a:r>
              <a:rPr lang="en-US" sz="3400" dirty="0"/>
              <a:t>peak areas for U and Pu thermal neutron induced fission</a:t>
            </a:r>
          </a:p>
          <a:p>
            <a:pPr>
              <a:lnSpc>
                <a:spcPct val="80000"/>
              </a:lnSpc>
            </a:pPr>
            <a:r>
              <a:rPr lang="en-US" sz="3400" dirty="0" smtClean="0"/>
              <a:t>Influence </a:t>
            </a:r>
            <a:r>
              <a:rPr lang="en-US" sz="3400" dirty="0"/>
              <a:t>of neutron energy observed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4" name="Picture 2" descr="File:ThermalFissionYield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810000" cy="304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3" y="3498735"/>
            <a:ext cx="2681968" cy="32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53057" y="5901739"/>
            <a:ext cx="200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235</a:t>
            </a:r>
            <a:r>
              <a:rPr lang="en-US" sz="2000" b="1" dirty="0" smtClean="0"/>
              <a:t>U fission yield </a:t>
            </a:r>
            <a:endParaRPr lang="en-US" sz="2000" b="1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3914776" y="1066800"/>
            <a:ext cx="3019424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8823113">
            <a:off x="3923216" y="2763693"/>
            <a:ext cx="4605979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953000" y="4876800"/>
            <a:ext cx="2209800" cy="14250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8470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38060"/>
            <a:ext cx="3733800" cy="385328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762000"/>
            <a:ext cx="4648200" cy="58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" y="2671833"/>
            <a:ext cx="4114800" cy="33245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76200"/>
            <a:ext cx="3657600" cy="381000"/>
          </a:xfrm>
        </p:spPr>
        <p:txBody>
          <a:bodyPr/>
          <a:lstStyle/>
          <a:p>
            <a:r>
              <a:rPr lang="en-US" dirty="0" smtClean="0"/>
              <a:t>Fission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52400"/>
            <a:ext cx="4419600" cy="25194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Fission yield </a:t>
            </a:r>
            <a:r>
              <a:rPr lang="en-US" sz="3200" dirty="0" smtClean="0"/>
              <a:t>distribution varies </a:t>
            </a:r>
            <a:r>
              <a:rPr lang="en-US" sz="3200" dirty="0"/>
              <a:t>with fissile isotope</a:t>
            </a:r>
          </a:p>
          <a:p>
            <a:r>
              <a:rPr lang="en-US" sz="3200" dirty="0" smtClean="0"/>
              <a:t>Heavier isotopes begin to demonstrate symmetric fission</a:t>
            </a:r>
          </a:p>
          <a:p>
            <a:pPr lvl="1"/>
            <a:r>
              <a:rPr lang="en-US" sz="3200" dirty="0" smtClean="0"/>
              <a:t>Both fission products at Z=50 for Fm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As mass of fissioning system increases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Location </a:t>
            </a:r>
            <a:r>
              <a:rPr lang="en-US" sz="3200" dirty="0"/>
              <a:t>of heavy peak in </a:t>
            </a:r>
            <a:r>
              <a:rPr lang="en-US" sz="3200" dirty="0" smtClean="0"/>
              <a:t>fission </a:t>
            </a:r>
            <a:r>
              <a:rPr lang="en-US" sz="3200" dirty="0"/>
              <a:t>remains constant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position of </a:t>
            </a:r>
            <a:r>
              <a:rPr lang="en-US" sz="3200" dirty="0" smtClean="0"/>
              <a:t>light </a:t>
            </a:r>
            <a:r>
              <a:rPr lang="en-US" sz="3200" dirty="0"/>
              <a:t>peak </a:t>
            </a:r>
            <a:r>
              <a:rPr lang="en-US" sz="3200" dirty="0" smtClean="0"/>
              <a:t>increases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 bwMode="auto">
          <a:xfrm>
            <a:off x="4648200" y="685800"/>
            <a:ext cx="4419600" cy="381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86600" y="2362200"/>
            <a:ext cx="762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945221" y="3161489"/>
            <a:ext cx="762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45221" y="3505200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49274" y="4038600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477000" y="4064540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22395" y="3530120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086600" y="4826540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86600" y="2623287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616757" y="2652439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229600" y="2775687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524000" y="876300"/>
            <a:ext cx="46482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8624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products</a:t>
            </a:r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34290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Primary fission products always on neutron-excess side of </a:t>
            </a:r>
            <a:r>
              <a:rPr lang="en-US" sz="2400" dirty="0">
                <a:sym typeface="Symbol" pitchFamily="18" charset="2"/>
              </a:rPr>
              <a:t> stability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/>
              <a:t>high-Z elements that undergo fission have much larger neutron-proton ratios than </a:t>
            </a:r>
            <a:r>
              <a:rPr lang="en-US" sz="2400" dirty="0" smtClean="0"/>
              <a:t>stable </a:t>
            </a:r>
            <a:r>
              <a:rPr lang="en-US" sz="2400" dirty="0"/>
              <a:t>nuclides in fission product region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/>
              <a:t>primary product decays by series of successive </a:t>
            </a:r>
            <a:r>
              <a:rPr lang="en-US" sz="2400" dirty="0">
                <a:sym typeface="Symbol" pitchFamily="18" charset="2"/>
              </a:rPr>
              <a:t></a:t>
            </a:r>
            <a:r>
              <a:rPr lang="en-US" sz="2400" baseline="30000" dirty="0">
                <a:sym typeface="Symbol" pitchFamily="18" charset="2"/>
              </a:rPr>
              <a:t>-</a:t>
            </a:r>
            <a:r>
              <a:rPr lang="en-US" sz="2400" dirty="0">
                <a:sym typeface="Symbol" pitchFamily="18" charset="2"/>
              </a:rPr>
              <a:t> processes to its stable isobar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Yields can be determined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ndependent yield:  specific for a nuclide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Cumulative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yield:  yield of an isobar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Beta decay to valley of stability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Data for independent and cumulative yields can be found or calculated</a:t>
            </a:r>
            <a:endParaRPr lang="en-US" sz="2400" dirty="0"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23757" y="253043"/>
            <a:ext cx="3451602" cy="523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4267200" y="4594602"/>
            <a:ext cx="4648200" cy="10668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2400" kern="0" dirty="0" smtClean="0"/>
              <a:t>Comparison of cumulative and independent yields for A=141</a:t>
            </a:r>
            <a:endParaRPr lang="en-US" sz="2400" kern="0" dirty="0"/>
          </a:p>
        </p:txBody>
      </p:sp>
      <p:sp>
        <p:nvSpPr>
          <p:cNvPr id="6" name="Rectangle 5"/>
          <p:cNvSpPr/>
          <p:nvPr/>
        </p:nvSpPr>
        <p:spPr>
          <a:xfrm>
            <a:off x="4762500" y="594360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http://www-nds.iaea.org/sgnucdat/c2.htm</a:t>
            </a:r>
            <a:endParaRPr lang="en-US" sz="160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3200400" y="3429000"/>
            <a:ext cx="4648200" cy="1524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24200" y="1600200"/>
            <a:ext cx="381000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4569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>
            <a:normAutofit fontScale="90000"/>
          </a:bodyPr>
          <a:lstStyle/>
          <a:p>
            <a:r>
              <a:rPr lang="en-US" dirty="0"/>
              <a:t>Charged Particle </a:t>
            </a:r>
            <a:r>
              <a:rPr lang="en-US" dirty="0" smtClean="0"/>
              <a:t>Accelerators:  Direct Voltage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2971800"/>
          </a:xfrm>
          <a:noFill/>
          <a:ln/>
        </p:spPr>
        <p:txBody>
          <a:bodyPr lIns="90488" rIns="90488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 of electric fields to accelerate </a:t>
            </a:r>
            <a:r>
              <a:rPr lang="en-US" dirty="0" smtClean="0"/>
              <a:t>particles</a:t>
            </a:r>
            <a:endParaRPr lang="en-US" sz="3600" b="0" u="sng" dirty="0"/>
          </a:p>
          <a:p>
            <a:pPr>
              <a:lnSpc>
                <a:spcPct val="90000"/>
              </a:lnSpc>
            </a:pPr>
            <a:r>
              <a:rPr lang="en-US" dirty="0"/>
              <a:t>First used in 1932 for protons</a:t>
            </a:r>
          </a:p>
          <a:p>
            <a:pPr>
              <a:lnSpc>
                <a:spcPct val="90000"/>
              </a:lnSpc>
            </a:pPr>
            <a:r>
              <a:rPr lang="en-US" dirty="0"/>
              <a:t>Cascade Rectifiers and Transformers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Direct application of voltage between </a:t>
            </a:r>
            <a:r>
              <a:rPr lang="en-US" dirty="0" smtClean="0"/>
              <a:t>terminals</a:t>
            </a:r>
          </a:p>
          <a:p>
            <a:pPr marL="1200150" lvl="2" indent="-285750">
              <a:lnSpc>
                <a:spcPct val="90000"/>
              </a:lnSpc>
            </a:pPr>
            <a:r>
              <a:rPr lang="en-US" dirty="0" smtClean="0"/>
              <a:t>Maximum voltage defined energy limit</a:t>
            </a: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/>
              <a:t>multiple stages of voltage doubling circuits</a:t>
            </a:r>
          </a:p>
          <a:p>
            <a:pPr>
              <a:lnSpc>
                <a:spcPct val="90000"/>
              </a:lnSpc>
            </a:pPr>
            <a:r>
              <a:rPr lang="en-US" dirty="0"/>
              <a:t>Still used as injectors for high energy accelerator and neutron sources</a:t>
            </a:r>
          </a:p>
          <a:p>
            <a:pPr>
              <a:lnSpc>
                <a:spcPct val="90000"/>
              </a:lnSpc>
            </a:pPr>
            <a:r>
              <a:rPr lang="en-US" dirty="0"/>
              <a:t>Commercially produced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248562"/>
            <a:ext cx="5343525" cy="250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2815" y="152400"/>
            <a:ext cx="7772400" cy="457200"/>
          </a:xfrm>
        </p:spPr>
        <p:txBody>
          <a:bodyPr/>
          <a:lstStyle/>
          <a:p>
            <a:r>
              <a:rPr lang="en-US" dirty="0" smtClean="0"/>
              <a:t>Fission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85800"/>
            <a:ext cx="8153400" cy="2590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Nucleus </a:t>
            </a:r>
            <a:r>
              <a:rPr lang="en-US" sz="2000" dirty="0"/>
              <a:t>absorbs energy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Excites and deforms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Configuration “transition state” or “saddle point”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Nuclear Coulomb energy decreases during deformation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Nuclear surface energy increases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Saddle point key condition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rate of change of </a:t>
            </a:r>
            <a:r>
              <a:rPr lang="en-US" sz="2000" dirty="0" smtClean="0"/>
              <a:t>Coulomb </a:t>
            </a:r>
            <a:r>
              <a:rPr lang="en-US" sz="2000" dirty="0"/>
              <a:t>energy is equal to </a:t>
            </a:r>
            <a:r>
              <a:rPr lang="en-US" sz="2000" dirty="0" smtClean="0"/>
              <a:t>rate </a:t>
            </a:r>
            <a:r>
              <a:rPr lang="en-US" sz="2000" dirty="0"/>
              <a:t>of change of </a:t>
            </a:r>
            <a:r>
              <a:rPr lang="en-US" sz="2000" dirty="0" smtClean="0"/>
              <a:t>nuclear </a:t>
            </a:r>
            <a:r>
              <a:rPr lang="en-US" sz="2000" dirty="0"/>
              <a:t>surface energy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Induces instability that drives break up of nucleus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If nucleus deforms beyond this point it is committed to fission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Neck between fragments disappears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Nucleus divides into two fragments at “scission point.”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two highly charged, deformed fragments in contact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Large Coulomb repulsion accelerates fragments to 90% final kinetic energy within 10</a:t>
            </a:r>
            <a:r>
              <a:rPr lang="en-US" sz="2000" baseline="30000" dirty="0" smtClean="0"/>
              <a:t>-20</a:t>
            </a:r>
            <a:r>
              <a:rPr lang="en-US" sz="2000" dirty="0" smtClean="0"/>
              <a:t> 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3174160"/>
            <a:ext cx="7052033" cy="369356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>
            <a:off x="2438400" y="1676400"/>
            <a:ext cx="1600200" cy="396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181600" y="2667000"/>
            <a:ext cx="0" cy="2895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4654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4502239" cy="5334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induced fission</a:t>
            </a:r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Energetics  impact fragment distribution</a:t>
            </a:r>
          </a:p>
          <a:p>
            <a:r>
              <a:rPr lang="en-US" sz="2000" dirty="0"/>
              <a:t>excitation energy of </a:t>
            </a:r>
            <a:r>
              <a:rPr lang="en-US" sz="2000" dirty="0" smtClean="0"/>
              <a:t>fissioning </a:t>
            </a:r>
            <a:r>
              <a:rPr lang="en-US" sz="2000" dirty="0"/>
              <a:t>system increases</a:t>
            </a:r>
          </a:p>
          <a:p>
            <a:pPr lvl="1"/>
            <a:r>
              <a:rPr lang="en-US" sz="2000" dirty="0" smtClean="0"/>
              <a:t>Influence </a:t>
            </a:r>
            <a:r>
              <a:rPr lang="en-US" sz="2000" dirty="0"/>
              <a:t>of ground state shell structure of fragments would decrease </a:t>
            </a:r>
          </a:p>
          <a:p>
            <a:pPr lvl="1"/>
            <a:r>
              <a:rPr lang="en-US" sz="2000" dirty="0"/>
              <a:t>Fission mass distributions shows increase in symmetric fission</a:t>
            </a:r>
          </a:p>
          <a:p>
            <a:endParaRPr lang="en-US" sz="2000" dirty="0"/>
          </a:p>
        </p:txBody>
      </p:sp>
      <p:sp>
        <p:nvSpPr>
          <p:cNvPr id="5" name="Oval 4"/>
          <p:cNvSpPr/>
          <p:nvPr/>
        </p:nvSpPr>
        <p:spPr bwMode="auto">
          <a:xfrm>
            <a:off x="2286000" y="1600200"/>
            <a:ext cx="11430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49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Describe accelerators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Linear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Cyclotrons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Synchrotrons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XANES and EXAFS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Describe utilization of photons from synchrotrons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Provide example of neutron sources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Comment in blog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Respond to PDF quiz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  <a:noFill/>
          <a:ln/>
        </p:spPr>
        <p:txBody>
          <a:bodyPr lIns="90488" rIns="90488"/>
          <a:lstStyle/>
          <a:p>
            <a:r>
              <a:rPr lang="en-US" dirty="0"/>
              <a:t>Van de Graaff Generator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09613"/>
            <a:ext cx="8763000" cy="3405187"/>
          </a:xfrm>
          <a:noFill/>
          <a:ln/>
        </p:spPr>
        <p:txBody>
          <a:bodyPr lIns="90488" rIns="9048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Electrostatic Generator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 smtClean="0"/>
              <a:t>All </a:t>
            </a:r>
            <a:r>
              <a:rPr lang="en-US" sz="2400" dirty="0"/>
              <a:t>potential provide at one </a:t>
            </a:r>
            <a:r>
              <a:rPr lang="en-US" sz="2400" dirty="0" smtClean="0"/>
              <a:t>source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 smtClean="0"/>
              <a:t>Higher potential than direct voltage </a:t>
            </a:r>
            <a:r>
              <a:rPr lang="en-US" sz="2400" dirty="0"/>
              <a:t>	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First built in 1929,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 smtClean="0"/>
              <a:t>positive </a:t>
            </a:r>
            <a:r>
              <a:rPr lang="en-US" sz="2400" dirty="0"/>
              <a:t>charges collected on a belt and used to charge a sphere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/>
              <a:t>equilibrium between build up and loss dictates charge on sphere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Ion source or electron gun produces ions or electrons which are focused into accelerating tube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09999"/>
            <a:ext cx="4267200" cy="299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4495800" cy="2993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rgbClr val="6E0043"/>
                </a:solidFill>
                <a:latin typeface="+mn-lt"/>
                <a:ea typeface="+mn-ea"/>
                <a:cs typeface="+mn-cs"/>
              </a:defRPr>
            </a:lvl1pPr>
            <a:lvl2pPr marL="9652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§"/>
              <a:defRPr sz="2800" b="1">
                <a:solidFill>
                  <a:srgbClr val="BE001E"/>
                </a:solidFill>
                <a:latin typeface="+mn-lt"/>
              </a:defRPr>
            </a:lvl2pPr>
            <a:lvl3pPr marL="1422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à"/>
              <a:defRPr sz="2800" b="1">
                <a:solidFill>
                  <a:srgbClr val="4C2E00"/>
                </a:solidFill>
                <a:latin typeface="+mn-lt"/>
              </a:defRPr>
            </a:lvl3pPr>
            <a:lvl4pPr marL="1765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*"/>
              <a:defRPr sz="2800" b="1">
                <a:solidFill>
                  <a:schemeClr val="tx1"/>
                </a:solidFill>
                <a:latin typeface="+mn-lt"/>
              </a:defRPr>
            </a:lvl4pPr>
            <a:lvl5pPr marL="24130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5pPr>
            <a:lvl6pPr marL="28702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6pPr>
            <a:lvl7pPr marL="33274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7pPr>
            <a:lvl8pPr marL="37846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8pPr>
            <a:lvl9pPr marL="42418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kern="0" dirty="0" smtClean="0"/>
              <a:t>Accelerating tube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kern="0" dirty="0" smtClean="0"/>
              <a:t>under vacuum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kern="0" dirty="0" smtClean="0"/>
              <a:t>sections of metal define path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kern="0" dirty="0" smtClean="0"/>
              <a:t>focused at ends of metal</a:t>
            </a:r>
          </a:p>
          <a:p>
            <a:pPr>
              <a:lnSpc>
                <a:spcPct val="90000"/>
              </a:lnSpc>
            </a:pPr>
            <a:r>
              <a:rPr lang="en-US" sz="2400" kern="0" dirty="0" smtClean="0"/>
              <a:t>Well focused beams can be produced</a:t>
            </a:r>
          </a:p>
          <a:p>
            <a:pPr>
              <a:lnSpc>
                <a:spcPct val="90000"/>
              </a:lnSpc>
            </a:pPr>
            <a:r>
              <a:rPr lang="en-US" sz="2400" kern="0" dirty="0" smtClean="0"/>
              <a:t>Magnetic analyzer may be needed to purify beam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kern="0" dirty="0" smtClean="0"/>
              <a:t>H</a:t>
            </a:r>
            <a:r>
              <a:rPr lang="en-US" sz="2400" kern="0" baseline="30000" dirty="0" smtClean="0"/>
              <a:t>+</a:t>
            </a:r>
            <a:r>
              <a:rPr lang="en-US" sz="2400" kern="0" dirty="0" smtClean="0"/>
              <a:t>, H</a:t>
            </a:r>
            <a:r>
              <a:rPr lang="en-US" sz="2400" kern="0" baseline="-25000" dirty="0" smtClean="0"/>
              <a:t>2</a:t>
            </a:r>
            <a:r>
              <a:rPr lang="en-US" sz="2400" kern="0" baseline="30000" dirty="0" smtClean="0"/>
              <a:t>+</a:t>
            </a:r>
            <a:r>
              <a:rPr lang="en-US" sz="2400" kern="0" dirty="0" smtClean="0"/>
              <a:t>, H</a:t>
            </a:r>
            <a:r>
              <a:rPr lang="en-US" sz="2400" kern="0" baseline="-25000" dirty="0" smtClean="0"/>
              <a:t>3</a:t>
            </a:r>
            <a:r>
              <a:rPr lang="en-US" sz="2400" kern="0" baseline="30000" dirty="0" smtClean="0"/>
              <a:t>+</a:t>
            </a:r>
            <a:r>
              <a:rPr lang="en-US" sz="2400" kern="0" dirty="0" smtClean="0"/>
              <a:t> all accelerated</a:t>
            </a:r>
          </a:p>
          <a:p>
            <a:pPr marL="457200" lvl="1" indent="0">
              <a:lnSpc>
                <a:spcPct val="80000"/>
              </a:lnSpc>
              <a:buFont typeface="Zapf Dingbats" charset="2"/>
              <a:buNone/>
            </a:pPr>
            <a:endParaRPr lang="en-US" sz="2400" kern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895600" y="2209800"/>
            <a:ext cx="2438400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52750" y="4038600"/>
            <a:ext cx="4438650" cy="1028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/>
          <a:lstStyle/>
          <a:p>
            <a:r>
              <a:rPr lang="en-US" dirty="0" smtClean="0"/>
              <a:t>Tandem Van </a:t>
            </a:r>
            <a:r>
              <a:rPr lang="en-US" dirty="0"/>
              <a:t>de Graaff </a:t>
            </a:r>
            <a:r>
              <a:rPr lang="en-US" dirty="0" smtClean="0"/>
              <a:t>Accelerator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3048000"/>
          </a:xfrm>
          <a:noFill/>
          <a:ln/>
        </p:spPr>
        <p:txBody>
          <a:bodyPr lIns="90488" rIns="90488"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Negative </a:t>
            </a:r>
            <a:r>
              <a:rPr lang="en-US" sz="2400" dirty="0"/>
              <a:t>ions (H</a:t>
            </a:r>
            <a:r>
              <a:rPr lang="en-US" sz="2400" baseline="30000" dirty="0"/>
              <a:t>-</a:t>
            </a:r>
            <a:r>
              <a:rPr lang="en-US" sz="2400" dirty="0"/>
              <a:t>) are accelerated towards positive terminal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Inside terminal ions are stripped of electrons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Positive ions further accelerated towards ground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couple more stages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Proton energies 25-45 MeV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also accelerate heavy ions</a:t>
            </a:r>
          </a:p>
        </p:txBody>
      </p:sp>
      <p:sp>
        <p:nvSpPr>
          <p:cNvPr id="2" name="AutoShape 2" descr="data:image/png;base64,iVBORw0KGgoAAAANSUhEUgAAAXQAAACHCAMAAAAxzFJiAAABO1BMVEX///8AAADS0tKysrLz8/Pi4uLs7OzU1NSoqKjo6Oj6+vqurq7FxcXQ0NC1tbX7+/uWlpZbW1vBwcHd3d2hoaF6enrKysq7u7tKSkqJiYmdnZ1mZmZhYWGDg4OQkJBTU1Nvb29AQEA3NzclJSUgICA5OTkwMDAODg4XFxdHR0dsbGwcHBzlyc+jADCoTV+hACKiACm+jZfy5ejLjpygADHRnambAADZrrefAB3jxcvf0dScABakJEO+boGYAAimU2K/l56qSWSsPVizc4XNvsGKP1O4Y3mbPlqtfIfu29+jMFKiGT/Fqa+tU229h5jYysyfKEvHg5KsZHqPTlywk5l1ABuSKkJYABNiAABTLjh5S1lvYme2p6yuS22ncH/anKqlkpjOfJTtvM2WYm16V2ArAACfGka2WWvAoqanc8F4AAAgAElEQVR4nO19B4PbRrJmF9HIgcg5EiTAoNFQo5E1QbYljZ5WYyVLuxdeuH179+7W/v+/4KpBTiYnW1p7VRqBQKO7AXyortQBhNwr7b3c2JjPNzZeCp9x+x0hu/iz/X57Y/49nn2y85JlevUDJmK2/Y+rK3m+OX+2dellBLzM/t4lGR7NN96ur0I4PHxw1ZP8jugFPuz37+cb24fv59sb+7zyAn+evUKIDwihP7/tgPrw/vX29saL798qHRGCmz5hO4T0cffznL2iU+fYTn9xfkGPsNadp2yvy9U/nbv7PZjPf1SOErvyinJ8kjzf2N4gWKp/Ugr3+18Br/sg4e3G5gfybnNje+vt9vb2zt67fWTyXwiC/pqQX7971OWSCd3cnu+Sjw8Z/fiEvnn48PX3Dx9+2iO7Bw8ffsZKnhx+6k4+oe8xgWX6EQ+E5WW25j9vbG8+wYb1psvl7H7f1aSwXPj7gPyMVWw97k4e7D3AKp78+OO7h4sqlYfPsPU9fLj3tCv18OkWlnp88PDp18PtTrQ7397ZIu/n81/2dl4gLs9fvny7Mf9EnjHkt94+O2LWR/haZPL4JdLGfGf38+Z8++Xb+c5rcX8+f/mMFXyGIubnjfkPD36az589m2Py9nxnKROUhxuH8435Y6K8xVx4iefbmxvPXj776c0O1vNsvvmQn29svnu9M3/LSh3sbs7nO/svD9jl8PjNy+2NjWfPHj5BOfgzVr1z+HY+39z54fcK+tPNjY3vPyFzHzzd391B0b59sI2PT36ab7wkn3aOH+s1OyZPDw4OkK3nD17O568VJlSebG78XXjCmsHmxtuPu29RTM03drY+bG684B9ixuVV9j8of8fX2MfLvd0ThMOD+cbDPWFrC+s6oK/n80/vdrb39/DoKX2ITQ9f8duDN493l5d72p0RhDfzjRfyE5SHh/gSXrx5L34t1O5IW8/m23OUK5u/PmbMuDF/8Q7l+xYT9c9e7b84YnTlJRM3Hzfnm5v4vG9foYD+FSXC/BOK4s/kMb4RBGT7J+TZZ39BwMin+eavW2/nbw+70nvb87d4euMlfYQNgGLKTxubj/GHoix79tP2fP8JVvHzIdMmWOnO4cvu9B6qbqbAtx8csndFFCaC8GLzF+wa9GtBdg+kUKo8ReD3Xj7cQjzne4ge4oKsiGgcHuXa69j/e4SMnXmJL2a+RXa25x9+QhbsP5zPP7zAVvI90pMnm/PPwss5IoW5O5muvJ8//OUXNF/eHmJOBraCwoQ1onc7G9uvsdDrPaz683MUOayK77c2utMHm2hToVXzTPjQvSsshXrl4XzzyQG7kd8tKd8/RULZ8exw+xPBRvw94+lPhCD0G5sHx/mYHXlIUKi8cPD89ygl/q6gNJojy28/eccEDpNQe3t7uwy+d4zJt9CO/L4r/O47VhGWmR8yffHx49PnOxubzz++eoov8C0W2nu69Wxjc/cF0yx7ex8fHO5v/4CMzC63xxJZu/tlb/cJvuV3u/j6d3+Zzw/WPNHvgOjOD0g7O/PdX797Qv6+84N8+MPmPloZD77b3NwQjvP9uLOJVvTL/fkmpu8fPNzZeah82t/cONze2dzf39ycH27sbLK6vnu1vbmz+3Qfz7/d2WdczV4YEwVP9jf33/yE2X/47uXHnU32e/AEa2OFDp5i6Qcv9hdVPD/ArFiCHX83x8uRH/HCP2w+/4GV2tz/+RUmPvpKiN0DKY86erdF3j3aJc8fPSev8HAXZT3+/HqSj2USyBae/Pgcs+PRcwF3Hilbv+Ih7vFb77qanm99ePToEBOe23j0ipV99+g5A/3X7izbYv2L34/K7uL63eHWsopHPBb/gCW6y7H6icDu6jnd6k6/2to7qvobfaNv9I2+0W9NTg1Ai+ZCMkhf427+SSiDeGYWjaQSYucOkeWYapxM5VSjshQrxFdl+Wvf4x+OipT09BAAYgk3+hDAZQc8qBH+lhpuRr9nf/IfkioDN0Xbrwo3VMEeDf2ipY3LA5eDOA0TEItQubKWb0SIcgGmUylnTxYlkdxJQ1IrayuwByFBAZ8uQCdRkY6JV30D/RpEi4lwNkVoou5XMXVSWafPZGCCatUIet1woCHoHqYcgT7JYDr+xunXIVoNBN5xRKKIIhVEIjhymxFHFJUeeP2kJHjO6Sui41B8QVAJyYSUSd6Go2hiEWcyaV0ZAnNMckssisHkG+jXIDoZyAVqQDcASCIg+dgZZyImqBaAPyoI7oKYMcWJmUWByDwRZOJQQUZTJRp5rcsOMFHIR9nI+gb6NYhWI7moeLCmg6mHUsKcOeNIrNRZ1IeY1CGBxAEfpi4D/QKJycg6thKV6ajgv+Ct/36p43SLNFNjCClyujlE0O1hAzldgh45oIPrrASd9Kmy5uAbrSeU6R3oRZJOIYOoGDptxLwgBD0VGgQ9Y5xeeatB/0a3IWoVMqrLIrPbtpSbtgqdytTaukrkEehFQurcaXRuMlmC7vg94hzj72hf7cavJHTc8lOHssYT3f9qd3OWBKEvCESgfZ5XUEuyQ0p4mf3yCp6RBUVGI7FcgM5UrFiOjwamlHDr60apt957pXcf+SLMph5QRUGRp/QJJRKYpG5R8wQCuh/O78Bzdutx1t1mBnbheeM859FPUmk+JLZkZoIsuTfkeRVC8Nad7IF6t/tFElrPNx3kkdYfmxSmFQynAI3BDLMQ4PcQJDpyTROTKMjfBZgxpKB6QFJ2kMGovVmFbqNHrmQJZWRXg6GLntZwStXhOKdVWKcAwZ3vGM3cQgdPBa+KKbgG2gWjmlSt1jQhxL8DTj+mJMZNORYGOR96IGVAkgoPvLG1lm1XE7oFU9Gs5bDkIJkMI5hYIDJPAQWYpUImXF3F5URzLgYPbIJM7lLmh7gM9Lqd1YNieNfa70qKHZxra9TGRFumvu8vh/0YR/Z3WfW9zKvlgem1Uasy0EN5lKtFc0PpTt24teJGsBB0aiM61IESFIQIMhQv3J0fS4ZMA4Q9h2w05RjoGRmN+armPSucXV42SnNK3GRqk3i6UMa5ddp4M8ITnoiK29wdep7VWdRTi3gAoYrir8DLJTYZHtWsojCRvKHcmNOhB67XgT7Iy6q4IehuIZhFXIs1gi66CLoaQA6ciJuIoF9wmyc5dwW8ewfGUNEcxmNXhCE61pVfQ2unFzpiTlO/hBF4AgyHwA+cshNEw66jRmbWj0iJCadAT3Gjo/S9SV9CwJjApnHukyDv9BcPPhlLBlrtqugYqPAaymEzXV5jaClmIieqjqZ9Fk1IVMqJ5IzqG8KE4gUiFpafMtVWcEzj8QPcOMiRKGKMm1W3ikRf4cHUETSRdwTiiLQvOkTQHOI4l5WjLZrQTQmODX5ojJg282E8UBgTlhQ3kotCMCLAwidcCoR1Mdisa+Ha6t+sBV4k9dgCDZKuWN4IpGlNXoS0jK3almLKz9K7QnCeNFPtE0nSeuo4jvEdqCYC4po8MXr4kO6lsFyb+OEt5BStG6luUnA00GSzu5F4WAJVwbAac2Y0ngS8hXziOBX4DPQ6AMlquFWgc6qqnsRG+kt7xGzkAfhGYiFnJyyQolglQtLAMIYWpuxtphTf/G82ZlxibTX4bWy4vnwbK4XDh28s4P2j9k0nswJiAwR1qI0AEHR8A1WDd+2hdCahJdTSxKP1CtBZvPDkxcfAL3/lAPy2yiBAWxaFBB1kxLFkH1+uQ5SqoRH6RenwNwNd7gSi/48TtlHKxK8tjkmMpfPBwyhtUxUECRuAzThd4AFcpx3pfcbpllxLxchexemK2fJKnpZCUJaJIIFseDzry0clqIOVQNlOO8c5mlDSNGmbQY/0p0N/CqJcJ1/0ue9ECn/eGnOcG71S1uMb93Fz1DuQY2PM0a6S3bGHqtmKsF2OQIsWEXBShXIbr5PpbovGWQFeDDWUKtoJHqtUbYeJPgVrYFswYFoZXwfRBpD5jchUCGqPExsuwHdPpVMBXClnBw56p8T9BxmJ4bRnrTjFY49wE9LYEyrcsTIXUcwIWk9TZLsfaIKm24pQ1ETUNE3u2UT3qSZHUzShV9QVt9QPLSjdWijQdIV1htPs9C0qGlqok3ohG21scL51yl0MgL0ZFpEBasBNtB9CES4q1Wb3GzZzZgWRg6DX9+0goEw45BwQJwgcis5HwGu+zduBSPzAvr1f6kJ0NiGHtlr1/Ai6CuWsdAcd6PU6X1s/8i6P5bi1dJKKighhs9AvehF6fNWBbkNgA6eMyy7T9ZqyibZSSahAsbRNKaFIgsCOcXMnf9SZWZTpf6PBR8QWyo9DV5SbFmoRVAfMGoYpnvahgdsLTUE8r+Sc1SHMGGiMQmUa1/IkUSFAv+HSig8vTFXsXm+vA502tQdRBjkCJPhCgm/Qa5mO8Cweb6BDXr3E2i4GJO9sdLTM9NGIVGmJBzXMaD2GOwXvEXQRYhGmg0jolBSK27EKogZ5y/EQ1wMn9cSiAHNy+yDptUnLFKcsc1fLaSzpHtXKy+XBg/NTPHVUrUzMM9AFMMkssRciRa6gZMyLpnZTjYBkbNARJWnJrLYuA/5XFnvLhjDCc6Qe9JrQB72qSJh6YNeFBH4z0e/kG3WgB0qbDlyhRdDl0tFRC6LJkLUGvo6hSsqYiJM2syYrK+izJv61plVeAF3sOPAIdPTJygCY4EHM3f4CdBk4eeI2ENleYZee7CWNRz2vSQXdqqc08prliw4LEqjo+yVoOunVhIRJCWSUiuDXiMydQB9bfGt5kNdux+k8WBlr4AW6f2kI8VglXlWCB25arSofM+PFO9UIeOlaToQs3YdHdwF0AiVutIUumKLv5HMd6CZTpCZ6UAIRBtBwflgbLgz8ieXACL2uhnUEhgO3jUYwWZo+Hmh1MmjEGjndnww5YKAPkh74Q//moPOnBCVflKicx5lQcDRkFpU2HOckGtcu8cZW4RYBEZtxrHhts/IyMUSRj6CjpckTAf+7oPYdWVYcRyYy7/C8QwnPzFDcpXjEK3jIE+5MT9UldOkc9IugZywmKsdOpy1zzyaOyXQe57pu3JO7iwZeBTSq+nHNo5x2wJAhbSSlmtTjCtL62JpjOthxmXZD0E0Y11OvJuFUbP2RL85uFk7v+5F5Sn2z4D+qZtZjtJh8zQ66TZ8up3Ufp6wgFzhOQNCZjkFTDVjMRUejPQdo7YrxF6QyU9TsRNCw8StMNzFD/XrW0M+XTdm8CLp8ZK/zTy5m95g/z4OvgBoNCGrrDvSAQtJktAnrVEuy+mTImKw5LCjFkz4yjohMwzuE5xWHOpTerDdNMSVRunOvxzEx8RJ44IBlwLgVp6UOogheAJkI6aS0wYhmUmPW6mQkQ1AN+UFaj90BFrhm+9x6cckcn4ugH8fn3q0A3WdM3xlriH/qoovVFM74iBtsD02TeLgi+vzmjh0WdqSJPce8t9EKLqDJ6oEITdXUM5QrNugi2AJIpA4nuQJBVLvDCahVIsyCTh3VbdigQXrd6NrWi/VLWKwA/Yie7K47Q6NIJ0LkUr5PeNkZe7kvD8tcI5SLXHLeQ0d6+uGat7qa+oGpi3pP9I+dFf7D5Qt3XEUxxLGRAN96hpW2Zp1oEKE5RMcpejlVRBH0JgRtphazCGw0vCZJVftlqq/v9D1PWy/XLDtyKeiPr/lcIlO6l07V+Pin86JEiHuLHdmVBPeKMWNCpoo9Xez1RDtepBz+aZfYy4YuGqwfzMAr9IyuJfDoovYDW6GBL9lrqpTqepaWLeGG0PSmMOLF0VgcBsRuUZaHJoJuVuqsHqXuoILAskg65UNoVDm8pkxH2nq/DvVLQP90zcoFFkwW1PW2lPL+wusT0RDq7HmXTTSwF0Y+FRauGT02+xn1e5HPANfxvyghwu8+PnrNYw2dd0gddBmUkPWM2J15xeJKvS7A2kN2XRe1YKM0BQHvm0drhTrM+eMVZh4xg0VGw4XiTfC8IKQjDwxBZn1GFLMS4QaDCrde9FafuAfQr6TPF6UbeurKdFp78gA8HzTBG3qyM2k0F2rHCJtIKb2jQLPrItxIYvfflIWXP7FJst5CXTPrglCIDJhOZ9qAOWwqOGYWgYhimofsjvduD2aJcFsshDXadD3owvtbXegiPX9+Mc2BmLJQs2OB6TOjLZ6NJpU1jiEUIWQaDhZdKtQMRPEYdOT36PP+HJUNHR/J9xA5XeVVNFU9kjKXQm0t9OPAS0ZK35rddRwG7QZvPr5d4a0XKyXMetC3Pl9M460iXNgmftVzChY5NEPSTxcA+F3UOD0XmttdtRJAB3pgA0UzQkMLeVwMoTUJRfGCxhsZZu1R32GsMbGyhBz37H852KPMWZaIPmJzG0LmV0YwEocemt29jvlDhaCp4TET934GvyxAV03TvIZHap/0JQs/rUJ9PeiHby6mOeN6MMJaEeCm1+tsVjbqbpYQxafL/rghwtXdGd+ZicKfVlmLC9ADFp2TEfR25HgFmKIpMCPCoOislMucctbrWF3vxIsuim4nyxnoomWZC9A9SPqkLvrhzGGgt6AR9GV69w36BEbNMs7IRPuxlUZ5FrMKFqkE3eCTgislzCWgr7AYnbHryGwcm63B0pH3wNfG6Fug96aBwJTZ4iBbjOBSXhxerKZTpBSMAAQE3QbNhCEUKYBFEaoRFudhepSVN5eCRWT/cZuzV0rbI3+8Ahbrb6HMoepKSRBArTgwRryt5n66CBegh5YgGxbvToNiOKXBsBCzkmQ2P5lNjQlUfDYONaEcVac7MVZJmPWgP1gF+hCg8Gb6qPJPQGc450NtUEgookcuojcIhmUEHgPnw+plo2RPUzydRUEjwckcwnkupZEnEDsTnax0SHZigarqUrb09A51P2dAsg7HjuIMC0VRxJEsLBnz6ZEQRyLNuSMj6R5oAXoBwyYHcRTmgwiythwVg4aEatmg2Z9DFEGcQALe+EzPkfCabp1rbutB/7DijDPODHuQEK85BbpmDydVjqavCWIbkWbQtO1sMukm4b07uAdOM/2FKl2SaMQKky/X8A0tuPPQvQUtOX1k5sKoBDVohuAxm3XSkEL18cgWQfNgVENYE68+U3br/YvnZ2tbD/rBCrngtCgyyrpXjY5BZzK9TsuBXhRoq41SHibhxE+iiFlvW+/vo3XLkS4eKVJmr4vd8GH7GpEY9b46CY/EC+matsNCqx7YajxolMaYjAwGuu2hrRqiipmeBf3V2x9en61tPejfrwgwd/Ee1o9taqAterIR9P64m0kt2SCzMFzKhnK5WUMJfXE/akyLxWNFyvDXoy89CvpIkeJTypDSokVOxyNzyoa8FCzihBaYgZqlZiPazo1dFT49O4vDetBX+ANPn4ustGPwhPqU6qztsikbukPEoEcEbG++7bADkfBoO3y+n9V0ZK9Uxc4j7YQ6+zW/8BCaI5MxNkUa+0T03NgWs5gIrq2KchaoEuFMRc9itOEy6ZTJaKiqyql/c9VTxP3lL+oa+sxdSHovcSyRMziVY3/dAdf9X6ax36MD7s1fl+VsYUXHmBu6qPpWtn/5jCRWMyE3NfFYkaKMUfMvPPb8ds6RIKmiQC/S7u6KREaH/6lcyPv0QtIlpDz438vsgmjkFznTA4uMz4anjwL/ZyZxR1JBY9U8pUhF0/jS4/1vBbqcr1Hja9cefvB/LiT97xtdkp7OTs0LgxcyaHpdCB5lZI1ef47CsBIsAA9N/MFRLs2T+r5Hicas9U6RikH25RfSvA3osskG5HAXyfjLX4wVyXjizd/OnTAe/XV11jX0+aRmh6F+HqmsGWdj0CZl3noQTUYm5NE4hsgEY3I8QTiI5UyNWDPhDHHhIblfY1rLbUBHPu+7q8LW9PBwTazyyQWB8KcbXfLR85OLGPjOaXyuwqwaDopWK1HjJ2OqNiZQd2hB24JnLQMvNDMj2VyK/cwXO8/oq0xZ7EB3JqNBsvKNz0ajumMq2h7Lyx6atNJKcJ++/elg9eiPJ2drp8qq3rv1dDbM5aC14Z9DyxtZkNTo2cXjEoJiYILgztDVMhKnKDph6JQ+kaKjCBOfo2zh8lsYi+iuZkdPjx4wuzZHIjQ9PJGI6A4TJ8tYtWrcJ97JWEXqntxxB7oIo8nqvhr0jgbdfdKT8yol+mpXQnm7v7pTrv/5LOiv3tzIt9x6fTa37RMhPpvFQ8A94NoxgNYAjBjo4OPeUE6BDVZxJd9kOByRGIuxehvRwvpwj7oT8m70OCQEkwQI8HhAFKZNaBcds09pdgEyAuFifwF66zoTlbkkQQlQs9ECLSzGO6ITqgLNWUgaaiFCFdUzkdHXQPbk76vTlc9nC7z6buP6/Zx7ysNzEVAFET83ecbxqeZoQo/TdSnNrInjK7ymKAEnEEHTkc2lnOZnWCXObudg0jQUaFKFrO/OXIBe4ptIeAR9NgZiABtUzkbK4mvnvaoygoq4CT/OXWgXgeoF6Ozt2WGrNZOJxabHZNgw2+61IOgcULN12IgCZCYXWJNx1wwh21pjvdBz0fSn+zfoW/7p/bvzSdjquLWTApymBXXvTJPTMlGIz5lcyjk2PzZOr7qfpGA90TUbQXwMejsBFQKeefMmG3TE8IGsnFLIk0kEJGudcdRrq4WIWXJ6LIbJsIvwIf4i8MFQGHXD9jrQlbhlLns3TwlSBrrfO0PYepigZjFh1vvXPZCwOOqSlacCS0bB0JH25s+2xnbYPXQF6OkC/eN6GAL85vx9n9fPBKlYtM9e23et+OLeu0cnvXr9KAhc86o5VZ7ZUX4l/ychahAisQ5Ts4v5I+joxs9Ay0Fto7wltBugWwxblyZjKBjobH0WUi9V+lKmu1rtNRWfR2x6jAiOMZYHJ6Br3tiBTAW0w5wpm1DnSp1vuNiqEjaaxCYNj39ySPUJ4Tz0QkhmEEsnqKH/3+cf/51o6KNIhh0EHez4H/fQlpALqodELLoCKilEMqCkFfhCwQJ+TNz/2vi/OmFXko43qsTe1mUzCt7NT1bZdyJVYgHfq0DvRgiIV0e+kNOzoWAuQHcUZQG6xuZYtDOoYtCldjFVAvoqSGUYQd8bdqBbp0FH9h7rLLzEDVAV6Qj6TDgGXUAJP2QyvZGnmM/jSV/FuztFaE3EApk6xFNIRvyMiAGJDWKiZqHKVCb/+nb+X307J32py+4z6vY0DjU8EUuiq0SUSG6TSKGpQCwZ69E9pjH1f3uVodlx5nqifhXoW8+Ol7I3MtlxrxFd8fyuI+9q0NOqm15Z9hdDMsNOkZYkZDM6WZ8Hau9uOIsOQ2TYCgYsZMe4ltTLzpQOdKr32FPwgUicwOlRnwq6InamotMjsq05OtXFQGARKAOT+6p47EQj9Uxdz2w9NcSp3kt6atlTTTEye54rer5vBWLxpz8nouvpvdjB7HEqRVJWsrJ+zAoYaU+K9SDqebFYYgG7VwRi0uOwjKtzplhKeu4srrS8qn8F6KL2X/+1YG0htqU4Xzdg5QzonQS7Bug2hxZcZDIJ0pMkySaxTaSA+K4tOcRxNT5adkNxHKr8XJWoZAaqgK1TNFkk9fnuL79eVn9H785017BgIOP0DvGez6GMkTJJKmNpakqpJKVq7kl5JmWZ6uVS4kpJLKU//i1VI0/CjKoqlrziKHLp26rkRlhAihMVC5ieWuZqIrEyKf6p5lSNIinHZFPKOFV1uaC36OG8CnQh0nTDxYZGepmp6VeLFkbeItx7ncD63Wh3Z//qLzWdBd3vQD/Sa6bI55wdOU6u81ON93j8Mzw+cPnc5SOVz0Qn0RfJasQ7ec6LZkl400e/QZU1z3XwjF3ygeT4JivgOU7a4y1WJsAynGO7fGbwpm1Hvsxxi3etXwG6GqCccHzJNWPq59d09JHT2Ru9L9D53XVfpFF+fHn1Ha0CfcnpbFC7EjNjwqUkYYIY/8QMhRRxUaxrBM+kdJHsY6NjVoc44X3VdRK27xrsDF+y2WiCSlCvYibUvJbA6vGIr7Oqcp2ojs9aprkQMaJ2Keh8l01HlRGXwcXY2Bq6V06nH55tPt06Qycnnz5iAdNLJ258fPfhdA/0EaezpxcDn40fPAJdOAHdZqCbHejJadCxsBbqger6KYuaxcega6dAV4jFyjgZA51fgC76zOQzr8Xpsd11w+GfFmXXdjqPFOl15P+VpDz/eb/7yMgxHfsNQhCjZRrnl44Z/ry9eXog2wL0pUoTY1srJTWztczQElWbavjnepqUa1GuebHmBXZiLJJjT7Mzzw/cUhBRtEyDuCeVpo1nVCxjamrGCpS2nRqaxcpIpWbGrKrS1SKOi6SeaS+HZ13K6Y55PIhLVM/xraOtpXLJ6aaPB/cwLeXjSsEtSPgQrCEGl/oDh9tnOkK7MeWdeFkYfWhtB5GteQgTdx50l2F4DHqmabkdaI7naGg4p2gOBZypHYPOZf6yQKClS9BjBrrvSViQ2fWsn6drYZdyOu+63RiuLnh7boAYWh3rSFr2m3YHd1+civSX39vrLz7g1+31nQytww65wCb90xnOHbx+Sk7SiCZgZkk/JmzF+kK8TM/LdNNeiuhj8SKxNj91NEkSUx8L2p14cTqZLkusQHRBphskYnZ6D6/V03vdNX1fw2dyl091ntAdkBbRcvwznf7pU5zmiOuoM430BS/dfR0T2Susoigs6/gP/xeluOgLR8lsWeHiTHF673TuLnlxlJZlYqWplSRFgjtJmqaZxEkuJ0kcblwjlgxXMnAH/1xMk9RuN1YNdYrl0pTwqsiW4kkTKzawDOcarGcUy6iGy3V/Bv5hsqSiScpJnJGz62CBZLFJ8Sam1lpKmVJEdsDnC5aPbi026dlBL+tIvzvo1Ek1EmeKXchOIdIsULiUqraoL43tQBNSTI6pNBVki6elRGOPaoVMpwE1M2pbAm85NDKpkVDe4oU0oNyUOrhn2TQzsX5FsHzFk5j/LxdYA6e4EeGnVEg1JUjQqWkAAA8dSURBVDeJ71G5cGgmKUZEewUvKpzA+32dpzrleSpSWSeiQHHD0x51xP7iADcK5mWn+z1e8PuiI/hYkOqyoHUHFF05Xcaq2GnqLE73RVdfKFKxZ2sKVbp1/7qNZl8L9HvgdMWxsKF7JAgFJxRZzF2yHGk5dpXZICItMNkkcUKFQiaJS8wSXxG64wGJvH5QMMiIlxPOUviCVwqDSAlx8K0UQR+TxUlfrmya5MRNCD9wqBWz64mFIE8CxctIgC9rINKpS1SP6CFPUTXINm5o0BdFxaZoo/gyxQ07EH2isQO26bMDymNeWbGJ7vQ12hVUAtJzMMXxF1Xp7LSzPC3Gfm85BD0426/na9cBXbwHTpezEFs1tjomH1L2h3u+uBwYz8RLGiZdsyxwLz21Vyxaa5EeJ6N8KFFIoGRIpky8dG09kgxVMjjVkFAaBC73HygnWIIb4BYlBwoOlmxwHpZLp1YnKpigsNzA6ApynGGwbSAZgWrg1pACTv2PbviFoXJBbJ2IF/abTsuS3Q/7O9osHqE7iI4ZSj0reJKrQBfvjdPlCyQYftcv25nbgSFczLGGBMMRBMG1Txtbdk6pyStTR/Go4im+9/MrQ4k5JQ+USKAJv0i2I0rjc2Yaxyn9rAt4BYojsQgZZkInK+UxWf/3Z3/2FZEjkUbcs+WCgH3IZM1dC34ULLude2J+JpMgaUeRhOX2/Ea/L9BXkaYtBpWh5HMuNxnPkci6vNQTld8FvNAuQetFYLZHRJx/2/kXn7j20iNFYyRiNgqzcdSztoOj5ZqW+FLqL03GGC1F2wq0wmDJ/zr/n64mRT6z088WRJNRXetc8JG9GEuE96adMxk5ba3xsrReFvt3X3BwFSHoS0Wqc/mNXAEB7WMpsJeksb8oMIo8GLnBSJVGnPk//vt/S4PSs9PImJjGSAoazg3tyAqC2JWO6C9sk4uEJn0xJb2YaBLJAlLKSiiQCnU4Ef/8/sdXxEePVCMSuw4Lwi826AlfEmOM2GC5xRD081MdfGkNqdIyDKBl7PC3WRBb85ecbuTBzQYAUxcd7ZO7RRhdTFF5lAwkEhSX8OaTdwHhfGIgNMj9CsmoIhEnZpMMjunlI5lnc0SxOsdkzr7kszKuwOrxKCbzwRNeJ4ZDUBlqeBGp+48bV4qEy0C3jeVkC/R8r/tUH+kS9OBewgCrCTm9G+CU33hMWV+6vP8A6enVde7t/3J1v8LaQTnuhY7p00TzZTzOvebSj89/2nlJPf83D+1qfndj+S3GlOFrusKkenL1RN2Dt8+uDio/XhOJ0/xOyK0lzWXKKjCvqw4/Ptv8eN+h3ZX31fWXXTvueZp01DLxpWrg6dWgbz2+xhIKazhdzvvk0pBUP8pz8/piU35x8OmLdGJopqqqt4zrsDnNquTw60h+tLf23HGex+vLH+f5tCqPw2aXC/c4pHz3TzIbzPAFOL0fO5RfN2boCloMILUNdGi4U/9Odt78x5ozJwfBX9eVPpXns7Eima1XTc37G/b59GAxSO5LdNehmSDc1gXgo8uNzGsoUvKf11jy6j/XXd+8pxlX6DgeHM0R+QKK9E6go5MRi7ywjuiTw7XnjvM83rpGHnlFqixKtxqDuJLoi+PRYwvxchvQBdYVdGTZu7i/FldXvgvoRHbUdX6GJP31b+vPHTkjn91r5FmV6or39z2qj//rZNLf7cULm38MRwNaazYI7mKeuhukiJxOf5sIw7WslxUj1i/SLRcuuDY9f32qydxekfapWYuKGRaM2ykPshKFRWAXSRSHpSeYRcipMO464pHTf5sIw/VWFD01Yl2wzn8f019Mmj/OImc9JTy77ofUVCOrE+1xuE49CDz7KtBi7ziRHq1d3P/wBi9wvHT3XRSpWws+hPW4W1wNiAxJWJkAHjRjkKCYtMmsZbd/N5l+dzoFughsBWw218C3KZHR67fBJo7hEF+0Cc+JhAeuX0RECfCONbFb090o2kEZ+FTjo1pjywmvCNuVx+s2e3D8YtyjpXL6Dxj6xZHX6nWDYm8NOgdytygTgt6XrREg6KIOsj1LoRpBb1CQ3Qc3Bp1q553X3sXBylQ7a1b0NF9b8Jh/vvQp0D2oPZIAlC5Aw0bJT33w2Wce7RkAm77qsaHEw5IMAUZs8PxiIfeJQZJKbjI2oNBzWoDivH71KmOQKaYlkQwInyQG1STTn8qabft918qoEOWTY9CvO6xuBSHoBlsllr135HQdsmxkAvVBlMYJlN7UacIO9Bsq0uD8ktLKZHhWo0UeOb8m5WS5JhMh4/PK5RTodegNKHhSWqVuZY2dFHTwm0KbWfXYz4sIJB9iOvN89m2JHhs+3PFqxZFpKFeRCY7XWtDzLkzd9ypnFEUwYJ+0pkXN1uQD9hmTYghVxr5VNYX6eIbJncTLTNChgeFSvBhgQYOXVJATxgYMGhBr8B48uLEizdjCjXbsUjF2FcGNDSWsZT+OdWJyas+Ng14zDpzGJirm8WM3Zm9dZ4C5juDKTehKVJFi6QjrE9AFaBgcMaG1xN5TPRr4EI2HdTUdWiRnCz2jeFFmnguKju8DX8EJ6AKCPiYqNG09aC6Azr5dMohIUkxBycoErxIRCduJB1w4VsMxFGR0itNv7ZHq6KwFXjfViChZn+RsDnSkUC5JWsfxPI2IkbTk9BsoUgUZQ1UQAK+ZQGoNU4isRoQqZNxjzepiHA1bD6WaCxW2JwjH3apZBsgOBCJoI2QEadotxn0edBemHlt6I7cKKxpbYCdjxumVNpoOCxLWNgPdpLNShBwF5WnQy7HRIqdL5TBh3HwB9IHE8zOTlAi6PApLvFc2mJlXISfFOCuKtjgl0+/fI6VQj5vjuWQ3l+kauFXJptGUYzH22IcvR+koYwtnmRBRr0iBT0YoXux0pnhjD7BldPM1gXfAdhBDS0ElPszao2WAj0FXrAElVa0u1kKd9tDQZauf2ewbcgh6BjOU2AuZHuIpCpK2BJ0BCGyqKMowvoLzi8KzKXf44lMowWTreCUWsKUHJZRQkEQW5GGK/AGnFentnKP1pJ+e+bkE/QaczvRajeqoF4OIGqOQrNIaeZBHhYS3DYXXOmkHujUkbJ4bbpagI5t3oJNiApU0PVpQ9Ml5reewSTRM3fpL3lhaI/op/hVXr5LXZ8n6xSh1ICHofFllFNt6NMpNAx1HPZdNMzdpNrJkJ0mPXUlPF2/pkV6TbszpQmMJbGGlArw6hLJqvBmKFxWsdCaiNEaBA6j/MhQvJkzHSXaK0+V2VLHJhRZEYZs15bLGC6D/drS4Uv/8BdmEpv6JAeb5bPBYL/iNQb+BImUjZ2housNUCeqJ4KSzjHqJwI2aWJmoJGkSSwysKVtyLhsX1J0Qt2DPo1kyCZppKpZlnSi8N55eVKT/ILSc6BXddiWdPE3KdXG4KTPhbq5I753+4UC/KxXMgiBK137YRlHo8hPaKqoVchtFeu/0xwM9Rb9ArqDllBTAEMdMona2i1d1M79urkjvne4XdEM927KpO72sV79vLPopdZVTiMKpnQ5mQ4jZdCxH8uNbBDItGDGz1a0GHkgT9CeiBvJFFMKHEre7h38wTh+CuPxsidDV66HK17o1jpek0ONVjwn7HE0HugbMPSpwy0yYcMjWf51gWTksbt6nZs0qMKwa3Y5JS2I2L9Qa8UegI6fzDw7F+DcM7V6H7hf0pnWEtPao5I1C9lSDlKSaVjS54sUkc6WskMxhRqVw0KGQLEIaKluX12QrUbMQYNHIXmwBSSdoy99cnRYWSaQS5GSGPsuUgV4MnAXoOpT4wPO3H/5Y4qVp+QIimJYQzdg6RiW0kdCyhbPZMlNlAo0HbGnJpFv/kLQx6YsO76OHbemg8zPmPRQDFME2xC1H5OuvJn9MDPQE/S7Iuo0OonUE+kK8bG9sfW3xcp1+1OsTgs4+xFqVDVtREr2oLIQp4jsoxympy+mAeGNCTWgqtrw6Wy1dBihySAZNBD7ffQPCAsgxOWxR1oB11RUvkCiyL2TpgaaQHlvkXqOiTheOHu1irAcvSCyz+Wx/FELQZxapJkegTzwSTkDtD7027bdlOSJeS9wpqBJbiKKHMpxyhlYN8T1MIea7CILVjocU2wiLHdzhc2lraetu34C4KQkamyV0jsTTKeIdR2zOwDFRH7rTMRmMyeJblXoILTjsy8JT1G9scQN13A67zywNF5jmwL6nMMItu5dJraJUcZl89+9rVd2vSGx1aFh+Z2zRg9NnrZmcJI3u+E04R1SIW7qEP/octOtJRIhLtsITJ7Jv8xB1KpFelnWrgkSLyyluGWGBKNFZouOw9RCoKLC3cT8fT/6aRP1hKdKyihROqmQpS42wVCILreswFZxyEverL/AhvlMkXPahE/bppQsBy98h9WcRmQw9KAcw8aFo0VfTUiATSEFKZhb44ZcFnVy+flH/8jnkvxNSEHQY5G09CVFekonFQ5AACQuhdt0q/PKg/zNQB3olhUmVMtCrxFmA3n3fepB/A/23IAVNgmJctlldoO9NBhaCzr5vXcitO6lR1nxhmf5PQX2jR2gWRkqgEZkjgUY5XuOIbVPDsYvI4O2v6Rx/o2/0jb7RN/pG/0hEj9fHjher22qRQbjItzMSRIodU+nsRAo+s4m2WFGOj0QaLHpt3D+CU/jlyF2OtOpbUHdDeUyYkAbiuCEZ0LyWS4sncgfyYoYdFATdU3agQeCwImxBbPjjxEC/AHWBi6RE2HKhKbplgBt5Bq7ZdqA38rSS42bs0aJoK4Z9UZOmENJ2IPpgl1BLURuKSlH90bquf0NajDRsJoSHqV2z7nCzrcshuGyd3w70ou6BFQEHo7jrJ1MhByOGmH102VahtGHaSCSHL/35od8xsYHMCYvlTk2AdsRAr6qmqU9Atxq2BDY6qB7pusWc4aDmq5CwVdoDHiQ6gqFO3G+gX58MBN316tozc9Mfs94CcxKCNTwNuso+ZRXBEnSU6Cmxaloy0FGmC4N8PCXxN9CvT0I3MWA8IIrFum9wP29KyMDM2IfqaTSWJyAMlh+sXCyznINJWG9uooPBA2TjIeT4gu5tsug/AU3Y7D22Cr0SR4uPmFAqKIJCBTbsBE/gVuEigQ1RWYxSwZNoWOZBv487fqyLkUSE4Teb8Qbkj+/ja4bmPX3l9r7p/wNxSLZek9UN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png;base64,iVBORw0KGgoAAAANSUhEUgAAAXQAAACHCAMAAAAxzFJiAAABO1BMVEX///8AAADS0tKysrLz8/Pi4uLs7OzU1NSoqKjo6Oj6+vqurq7FxcXQ0NC1tbX7+/uWlpZbW1vBwcHd3d2hoaF6enrKysq7u7tKSkqJiYmdnZ1mZmZhYWGDg4OQkJBTU1Nvb29AQEA3NzclJSUgICA5OTkwMDAODg4XFxdHR0dsbGwcHBzlyc+jADCoTV+hACKiACm+jZfy5ejLjpygADHRnambAADZrrefAB3jxcvf0dScABakJEO+boGYAAimU2K/l56qSWSsPVizc4XNvsGKP1O4Y3mbPlqtfIfu29+jMFKiGT/Fqa+tU229h5jYysyfKEvHg5KsZHqPTlywk5l1ABuSKkJYABNiAABTLjh5S1lvYme2p6yuS22ncH/anKqlkpjOfJTtvM2WYm16V2ArAACfGka2WWvAoqanc8F4AAAgAElEQVR4nO19B4PbRrJmF9HIgcg5EiTAoNFQo5E1QbYljZ5WYyVLuxdeuH179+7W/v+/4KpBTiYnW1p7VRqBQKO7AXyortQBhNwr7b3c2JjPNzZeCp9x+x0hu/iz/X57Y/49nn2y85JlevUDJmK2/Y+rK3m+OX+2dellBLzM/t4lGR7NN96ur0I4PHxw1ZP8jugFPuz37+cb24fv59sb+7zyAn+evUKIDwihP7/tgPrw/vX29saL798qHRGCmz5hO4T0cffznL2iU+fYTn9xfkGPsNadp2yvy9U/nbv7PZjPf1SOErvyinJ8kjzf2N4gWKp/Ugr3+18Br/sg4e3G5gfybnNje+vt9vb2zt67fWTyXwiC/pqQX7971OWSCd3cnu+Sjw8Z/fiEvnn48PX3Dx9+2iO7Bw8ffsZKnhx+6k4+oe8xgWX6EQ+E5WW25j9vbG8+wYb1psvl7H7f1aSwXPj7gPyMVWw97k4e7D3AKp78+OO7h4sqlYfPsPU9fLj3tCv18OkWlnp88PDp18PtTrQ7397ZIu/n81/2dl4gLs9fvny7Mf9EnjHkt94+O2LWR/haZPL4JdLGfGf38+Z8++Xb+c5rcX8+f/mMFXyGIubnjfkPD36az589m2Py9nxnKROUhxuH8435Y6K8xVx4iefbmxvPXj776c0O1vNsvvmQn29svnu9M3/LSh3sbs7nO/svD9jl8PjNy+2NjWfPHj5BOfgzVr1z+HY+39z54fcK+tPNjY3vPyFzHzzd391B0b59sI2PT36ab7wkn3aOH+s1OyZPDw4OkK3nD17O568VJlSebG78XXjCmsHmxtuPu29RTM03drY+bG684B9ixuVV9j8of8fX2MfLvd0ThMOD+cbDPWFrC+s6oK/n80/vdrb39/DoKX2ITQ9f8duDN493l5d72p0RhDfzjRfyE5SHh/gSXrx5L34t1O5IW8/m23OUK5u/PmbMuDF/8Q7l+xYT9c9e7b84YnTlJRM3Hzfnm5v4vG9foYD+FSXC/BOK4s/kMb4RBGT7J+TZZ39BwMin+eavW2/nbw+70nvb87d4euMlfYQNgGLKTxubj/GHoix79tP2fP8JVvHzIdMmWOnO4cvu9B6qbqbAtx8csndFFCaC8GLzF+wa9GtBdg+kUKo8ReD3Xj7cQjzne4ge4oKsiGgcHuXa69j/e4SMnXmJL2a+RXa25x9+QhbsP5zPP7zAVvI90pMnm/PPwss5IoW5O5muvJ8//OUXNF/eHmJOBraCwoQ1onc7G9uvsdDrPaz683MUOayK77c2utMHm2hToVXzTPjQvSsshXrl4XzzyQG7kd8tKd8/RULZ8exw+xPBRvw94+lPhCD0G5sHx/mYHXlIUKi8cPD89ygl/q6gNJojy28/eccEDpNQe3t7uwy+d4zJt9CO/L4r/O47VhGWmR8yffHx49PnOxubzz++eoov8C0W2nu69Wxjc/cF0yx7ex8fHO5v/4CMzC63xxJZu/tlb/cJvuV3u/j6d3+Zzw/WPNHvgOjOD0g7O/PdX797Qv6+84N8+MPmPloZD77b3NwQjvP9uLOJVvTL/fkmpu8fPNzZeah82t/cONze2dzf39ycH27sbLK6vnu1vbmz+3Qfz7/d2WdczV4YEwVP9jf33/yE2X/47uXHnU32e/AEa2OFDp5i6Qcv9hdVPD/ArFiCHX83x8uRH/HCP2w+/4GV2tz/+RUmPvpKiN0DKY86erdF3j3aJc8fPSev8HAXZT3+/HqSj2USyBae/Pgcs+PRcwF3Hilbv+Ih7vFb77qanm99ePToEBOe23j0ipV99+g5A/3X7izbYv2L34/K7uL63eHWsopHPBb/gCW6y7H6icDu6jnd6k6/2to7qvobfaNv9I2+0W9NTg1Ai+ZCMkhf427+SSiDeGYWjaQSYucOkeWYapxM5VSjshQrxFdl+Wvf4x+OipT09BAAYgk3+hDAZQc8qBH+lhpuRr9nf/IfkioDN0Xbrwo3VMEeDf2ipY3LA5eDOA0TEItQubKWb0SIcgGmUylnTxYlkdxJQ1IrayuwByFBAZ8uQCdRkY6JV30D/RpEi4lwNkVoou5XMXVSWafPZGCCatUIet1woCHoHqYcgT7JYDr+xunXIVoNBN5xRKKIIhVEIjhymxFHFJUeeP2kJHjO6Sui41B8QVAJyYSUSd6Go2hiEWcyaV0ZAnNMckssisHkG+jXIDoZyAVqQDcASCIg+dgZZyImqBaAPyoI7oKYMcWJmUWByDwRZOJQQUZTJRp5rcsOMFHIR9nI+gb6NYhWI7moeLCmg6mHUsKcOeNIrNRZ1IeY1CGBxAEfpi4D/QKJycg6thKV6ajgv+Ct/36p43SLNFNjCClyujlE0O1hAzldgh45oIPrrASd9Kmy5uAbrSeU6R3oRZJOIYOoGDptxLwgBD0VGgQ9Y5xeeatB/0a3IWoVMqrLIrPbtpSbtgqdytTaukrkEehFQurcaXRuMlmC7vg94hzj72hf7cavJHTc8lOHssYT3f9qd3OWBKEvCESgfZ5XUEuyQ0p4mf3yCp6RBUVGI7FcgM5UrFiOjwamlHDr60apt957pXcf+SLMph5QRUGRp/QJJRKYpG5R8wQCuh/O78Bzdutx1t1mBnbheeM859FPUmk+JLZkZoIsuTfkeRVC8Nad7IF6t/tFElrPNx3kkdYfmxSmFQynAI3BDLMQ4PcQJDpyTROTKMjfBZgxpKB6QFJ2kMGovVmFbqNHrmQJZWRXg6GLntZwStXhOKdVWKcAwZ3vGM3cQgdPBa+KKbgG2gWjmlSt1jQhxL8DTj+mJMZNORYGOR96IGVAkgoPvLG1lm1XE7oFU9Gs5bDkIJkMI5hYIDJPAQWYpUImXF3F5URzLgYPbIJM7lLmh7gM9Lqd1YNieNfa70qKHZxra9TGRFumvu8vh/0YR/Z3WfW9zKvlgem1Uasy0EN5lKtFc0PpTt24teJGsBB0aiM61IESFIQIMhQv3J0fS4ZMA4Q9h2w05RjoGRmN+armPSucXV42SnNK3GRqk3i6UMa5ddp4M8ITnoiK29wdep7VWdRTi3gAoYrir8DLJTYZHtWsojCRvKHcmNOhB67XgT7Iy6q4IehuIZhFXIs1gi66CLoaQA6ciJuIoF9wmyc5dwW8ewfGUNEcxmNXhCE61pVfQ2unFzpiTlO/hBF4AgyHwA+cshNEw66jRmbWj0iJCadAT3Gjo/S9SV9CwJjApnHukyDv9BcPPhlLBlrtqugYqPAaymEzXV5jaClmIieqjqZ9Fk1IVMqJ5IzqG8KE4gUiFpafMtVWcEzj8QPcOMiRKGKMm1W3ikRf4cHUETSRdwTiiLQvOkTQHOI4l5WjLZrQTQmODX5ojJg282E8UBgTlhQ3kotCMCLAwidcCoR1Mdisa+Ha6t+sBV4k9dgCDZKuWN4IpGlNXoS0jK3almLKz9K7QnCeNFPtE0nSeuo4jvEdqCYC4po8MXr4kO6lsFyb+OEt5BStG6luUnA00GSzu5F4WAJVwbAac2Y0ngS8hXziOBX4DPQ6AMlquFWgc6qqnsRG+kt7xGzkAfhGYiFnJyyQolglQtLAMIYWpuxtphTf/G82ZlxibTX4bWy4vnwbK4XDh28s4P2j9k0nswJiAwR1qI0AEHR8A1WDd+2hdCahJdTSxKP1CtBZvPDkxcfAL3/lAPy2yiBAWxaFBB1kxLFkH1+uQ5SqoRH6RenwNwNd7gSi/48TtlHKxK8tjkmMpfPBwyhtUxUECRuAzThd4AFcpx3pfcbpllxLxchexemK2fJKnpZCUJaJIIFseDzry0clqIOVQNlOO8c5mlDSNGmbQY/0p0N/CqJcJ1/0ue9ECn/eGnOcG71S1uMb93Fz1DuQY2PM0a6S3bGHqtmKsF2OQIsWEXBShXIbr5PpbovGWQFeDDWUKtoJHqtUbYeJPgVrYFswYFoZXwfRBpD5jchUCGqPExsuwHdPpVMBXClnBw56p8T9BxmJ4bRnrTjFY49wE9LYEyrcsTIXUcwIWk9TZLsfaIKm24pQ1ETUNE3u2UT3qSZHUzShV9QVt9QPLSjdWijQdIV1htPs9C0qGlqok3ohG21scL51yl0MgL0ZFpEBasBNtB9CES4q1Wb3GzZzZgWRg6DX9+0goEw45BwQJwgcis5HwGu+zduBSPzAvr1f6kJ0NiGHtlr1/Ai6CuWsdAcd6PU6X1s/8i6P5bi1dJKKighhs9AvehF6fNWBbkNgA6eMyy7T9ZqyibZSSahAsbRNKaFIgsCOcXMnf9SZWZTpf6PBR8QWyo9DV5SbFmoRVAfMGoYpnvahgdsLTUE8r+Sc1SHMGGiMQmUa1/IkUSFAv+HSig8vTFXsXm+vA502tQdRBjkCJPhCgm/Qa5mO8Cweb6BDXr3E2i4GJO9sdLTM9NGIVGmJBzXMaD2GOwXvEXQRYhGmg0jolBSK27EKogZ5y/EQ1wMn9cSiAHNy+yDptUnLFKcsc1fLaSzpHtXKy+XBg/NTPHVUrUzMM9AFMMkssRciRa6gZMyLpnZTjYBkbNARJWnJrLYuA/5XFnvLhjDCc6Qe9JrQB72qSJh6YNeFBH4z0e/kG3WgB0qbDlyhRdDl0tFRC6LJkLUGvo6hSsqYiJM2syYrK+izJv61plVeAF3sOPAIdPTJygCY4EHM3f4CdBk4eeI2ENleYZee7CWNRz2vSQXdqqc08prliw4LEqjo+yVoOunVhIRJCWSUiuDXiMydQB9bfGt5kNdux+k8WBlr4AW6f2kI8VglXlWCB25arSofM+PFO9UIeOlaToQs3YdHdwF0AiVutIUumKLv5HMd6CZTpCZ6UAIRBtBwflgbLgz8ieXACL2uhnUEhgO3jUYwWZo+Hmh1MmjEGjndnww5YKAPkh74Q//moPOnBCVflKicx5lQcDRkFpU2HOckGtcu8cZW4RYBEZtxrHhts/IyMUSRj6CjpckTAf+7oPYdWVYcRyYy7/C8QwnPzFDcpXjEK3jIE+5MT9UldOkc9IugZywmKsdOpy1zzyaOyXQe57pu3JO7iwZeBTSq+nHNo5x2wJAhbSSlmtTjCtL62JpjOthxmXZD0E0Y11OvJuFUbP2RL85uFk7v+5F5Sn2z4D+qZtZjtJh8zQ66TZ8up3Ufp6wgFzhOQNCZjkFTDVjMRUejPQdo7YrxF6QyU9TsRNCw8StMNzFD/XrW0M+XTdm8CLp8ZK/zTy5m95g/z4OvgBoNCGrrDvSAQtJktAnrVEuy+mTImKw5LCjFkz4yjohMwzuE5xWHOpTerDdNMSVRunOvxzEx8RJ44IBlwLgVp6UOogheAJkI6aS0wYhmUmPW6mQkQ1AN+UFaj90BFrhm+9x6cckcn4ugH8fn3q0A3WdM3xlriH/qoovVFM74iBtsD02TeLgi+vzmjh0WdqSJPce8t9EKLqDJ6oEITdXUM5QrNugi2AJIpA4nuQJBVLvDCahVIsyCTh3VbdigQXrd6NrWi/VLWKwA/Yie7K47Q6NIJ0LkUr5PeNkZe7kvD8tcI5SLXHLeQ0d6+uGat7qa+oGpi3pP9I+dFf7D5Qt3XEUxxLGRAN96hpW2Zp1oEKE5RMcpejlVRBH0JgRtphazCGw0vCZJVftlqq/v9D1PWy/XLDtyKeiPr/lcIlO6l07V+Pin86JEiHuLHdmVBPeKMWNCpoo9Xez1RDtepBz+aZfYy4YuGqwfzMAr9IyuJfDoovYDW6GBL9lrqpTqepaWLeGG0PSmMOLF0VgcBsRuUZaHJoJuVuqsHqXuoILAskg65UNoVDm8pkxH2nq/DvVLQP90zcoFFkwW1PW2lPL+wusT0RDq7HmXTTSwF0Y+FRauGT02+xn1e5HPANfxvyghwu8+PnrNYw2dd0gddBmUkPWM2J15xeJKvS7A2kN2XRe1YKM0BQHvm0drhTrM+eMVZh4xg0VGw4XiTfC8IKQjDwxBZn1GFLMS4QaDCrde9FafuAfQr6TPF6UbeurKdFp78gA8HzTBG3qyM2k0F2rHCJtIKb2jQLPrItxIYvfflIWXP7FJst5CXTPrglCIDJhOZ9qAOWwqOGYWgYhimofsjvduD2aJcFsshDXadD3owvtbXegiPX9+Mc2BmLJQs2OB6TOjLZ6NJpU1jiEUIWQaDhZdKtQMRPEYdOT36PP+HJUNHR/J9xA5XeVVNFU9kjKXQm0t9OPAS0ZK35rddRwG7QZvPr5d4a0XKyXMetC3Pl9M460iXNgmftVzChY5NEPSTxcA+F3UOD0XmttdtRJAB3pgA0UzQkMLeVwMoTUJRfGCxhsZZu1R32GsMbGyhBz37H852KPMWZaIPmJzG0LmV0YwEocemt29jvlDhaCp4TET934GvyxAV03TvIZHap/0JQs/rUJ9PeiHby6mOeN6MMJaEeCm1+tsVjbqbpYQxafL/rghwtXdGd+ZicKfVlmLC9ADFp2TEfR25HgFmKIpMCPCoOislMucctbrWF3vxIsuim4nyxnoomWZC9A9SPqkLvrhzGGgt6AR9GV69w36BEbNMs7IRPuxlUZ5FrMKFqkE3eCTgislzCWgr7AYnbHryGwcm63B0pH3wNfG6Fug96aBwJTZ4iBbjOBSXhxerKZTpBSMAAQE3QbNhCEUKYBFEaoRFudhepSVN5eCRWT/cZuzV0rbI3+8Ahbrb6HMoepKSRBArTgwRryt5n66CBegh5YgGxbvToNiOKXBsBCzkmQ2P5lNjQlUfDYONaEcVac7MVZJmPWgP1gF+hCg8Gb6qPJPQGc450NtUEgookcuojcIhmUEHgPnw+plo2RPUzydRUEjwckcwnkupZEnEDsTnax0SHZigarqUrb09A51P2dAsg7HjuIMC0VRxJEsLBnz6ZEQRyLNuSMj6R5oAXoBwyYHcRTmgwiythwVg4aEatmg2Z9DFEGcQALe+EzPkfCabp1rbutB/7DijDPODHuQEK85BbpmDydVjqavCWIbkWbQtO1sMukm4b07uAdOM/2FKl2SaMQKky/X8A0tuPPQvQUtOX1k5sKoBDVohuAxm3XSkEL18cgWQfNgVENYE68+U3br/YvnZ2tbD/rBCrngtCgyyrpXjY5BZzK9TsuBXhRoq41SHibhxE+iiFlvW+/vo3XLkS4eKVJmr4vd8GH7GpEY9b46CY/EC+matsNCqx7YajxolMaYjAwGuu2hrRqiipmeBf3V2x9en61tPejfrwgwd/Ee1o9taqAterIR9P64m0kt2SCzMFzKhnK5WUMJfXE/akyLxWNFyvDXoy89CvpIkeJTypDSokVOxyNzyoa8FCzihBaYgZqlZiPazo1dFT49O4vDetBX+ANPn4ustGPwhPqU6qztsikbukPEoEcEbG++7bADkfBoO3y+n9V0ZK9Uxc4j7YQ6+zW/8BCaI5MxNkUa+0T03NgWs5gIrq2KchaoEuFMRc9itOEy6ZTJaKiqyql/c9VTxP3lL+oa+sxdSHovcSyRMziVY3/dAdf9X6ax36MD7s1fl+VsYUXHmBu6qPpWtn/5jCRWMyE3NfFYkaKMUfMvPPb8ds6RIKmiQC/S7u6KREaH/6lcyPv0QtIlpDz438vsgmjkFznTA4uMz4anjwL/ZyZxR1JBY9U8pUhF0/jS4/1vBbqcr1Hja9cefvB/LiT97xtdkp7OTs0LgxcyaHpdCB5lZI1ef47CsBIsAA9N/MFRLs2T+r5Hicas9U6RikH25RfSvA3osskG5HAXyfjLX4wVyXjizd/OnTAe/XV11jX0+aRmh6F+HqmsGWdj0CZl3noQTUYm5NE4hsgEY3I8QTiI5UyNWDPhDHHhIblfY1rLbUBHPu+7q8LW9PBwTazyyQWB8KcbXfLR85OLGPjOaXyuwqwaDopWK1HjJ2OqNiZQd2hB24JnLQMvNDMj2VyK/cwXO8/oq0xZ7EB3JqNBsvKNz0ajumMq2h7Lyx6atNJKcJ++/elg9eiPJ2drp8qq3rv1dDbM5aC14Z9DyxtZkNTo2cXjEoJiYILgztDVMhKnKDph6JQ+kaKjCBOfo2zh8lsYi+iuZkdPjx4wuzZHIjQ9PJGI6A4TJ8tYtWrcJ97JWEXqntxxB7oIo8nqvhr0jgbdfdKT8yol+mpXQnm7v7pTrv/5LOiv3tzIt9x6fTa37RMhPpvFQ8A94NoxgNYAjBjo4OPeUE6BDVZxJd9kOByRGIuxehvRwvpwj7oT8m70OCQEkwQI8HhAFKZNaBcds09pdgEyAuFifwF66zoTlbkkQQlQs9ECLSzGO6ITqgLNWUgaaiFCFdUzkdHXQPbk76vTlc9nC7z6buP6/Zx7ysNzEVAFET83ecbxqeZoQo/TdSnNrInjK7ymKAEnEEHTkc2lnOZnWCXObudg0jQUaFKFrO/OXIBe4ptIeAR9NgZiABtUzkbK4mvnvaoygoq4CT/OXWgXgeoF6Ozt2WGrNZOJxabHZNgw2+61IOgcULN12IgCZCYXWJNx1wwh21pjvdBz0fSn+zfoW/7p/bvzSdjquLWTApymBXXvTJPTMlGIz5lcyjk2PzZOr7qfpGA90TUbQXwMejsBFQKeefMmG3TE8IGsnFLIk0kEJGudcdRrq4WIWXJ6LIbJsIvwIf4i8MFQGHXD9jrQlbhlLns3TwlSBrrfO0PYepigZjFh1vvXPZCwOOqSlacCS0bB0JH25s+2xnbYPXQF6OkC/eN6GAL85vx9n9fPBKlYtM9e23et+OLeu0cnvXr9KAhc86o5VZ7ZUX4l/ychahAisQ5Ts4v5I+joxs9Ay0Fto7wltBugWwxblyZjKBjobH0WUi9V+lKmu1rtNRWfR2x6jAiOMZYHJ6Br3tiBTAW0w5wpm1DnSp1vuNiqEjaaxCYNj39ySPUJ4Tz0QkhmEEsnqKH/3+cf/51o6KNIhh0EHez4H/fQlpALqodELLoCKilEMqCkFfhCwQJ+TNz/2vi/OmFXko43qsTe1mUzCt7NT1bZdyJVYgHfq0DvRgiIV0e+kNOzoWAuQHcUZQG6xuZYtDOoYtCldjFVAvoqSGUYQd8bdqBbp0FH9h7rLLzEDVAV6Qj6TDgGXUAJP2QyvZGnmM/jSV/FuztFaE3EApk6xFNIRvyMiAGJDWKiZqHKVCb/+nb+X307J32py+4z6vY0DjU8EUuiq0SUSG6TSKGpQCwZ69E9pjH1f3uVodlx5nqifhXoW8+Ol7I3MtlxrxFd8fyuI+9q0NOqm15Z9hdDMsNOkZYkZDM6WZ8Hau9uOIsOQ2TYCgYsZMe4ltTLzpQOdKr32FPwgUicwOlRnwq6InamotMjsq05OtXFQGARKAOT+6p47EQj9Uxdz2w9NcSp3kt6atlTTTEye54rer5vBWLxpz8nouvpvdjB7HEqRVJWsrJ+zAoYaU+K9SDqebFYYgG7VwRi0uOwjKtzplhKeu4srrS8qn8F6KL2X/+1YG0htqU4Xzdg5QzonQS7Bug2hxZcZDIJ0pMkySaxTaSA+K4tOcRxNT5adkNxHKr8XJWoZAaqgK1TNFkk9fnuL79eVn9H785017BgIOP0DvGez6GMkTJJKmNpakqpJKVq7kl5JmWZ6uVS4kpJLKU//i1VI0/CjKoqlrziKHLp26rkRlhAihMVC5ieWuZqIrEyKf6p5lSNIinHZFPKOFV1uaC36OG8CnQh0nTDxYZGepmp6VeLFkbeItx7ncD63Wh3Z//qLzWdBd3vQD/Sa6bI55wdOU6u81ON93j8Mzw+cPnc5SOVz0Qn0RfJasQ7ec6LZkl400e/QZU1z3XwjF3ygeT4JivgOU7a4y1WJsAynGO7fGbwpm1Hvsxxi3etXwG6GqCccHzJNWPq59d09JHT2Ru9L9D53XVfpFF+fHn1Ha0CfcnpbFC7EjNjwqUkYYIY/8QMhRRxUaxrBM+kdJHsY6NjVoc44X3VdRK27xrsDF+y2WiCSlCvYibUvJbA6vGIr7Oqcp2ojs9aprkQMaJ2Keh8l01HlRGXwcXY2Bq6V06nH55tPt06Qycnnz5iAdNLJ258fPfhdA/0EaezpxcDn40fPAJdOAHdZqCbHejJadCxsBbqger6KYuaxcega6dAV4jFyjgZA51fgC76zOQzr8Xpsd11w+GfFmXXdjqPFOl15P+VpDz/eb/7yMgxHfsNQhCjZRrnl44Z/ry9eXog2wL0pUoTY1srJTWztczQElWbavjnepqUa1GuebHmBXZiLJJjT7Mzzw/cUhBRtEyDuCeVpo1nVCxjamrGCpS2nRqaxcpIpWbGrKrS1SKOi6SeaS+HZ13K6Y55PIhLVM/xraOtpXLJ6aaPB/cwLeXjSsEtSPgQrCEGl/oDh9tnOkK7MeWdeFkYfWhtB5GteQgTdx50l2F4DHqmabkdaI7naGg4p2gOBZypHYPOZf6yQKClS9BjBrrvSViQ2fWsn6drYZdyOu+63RiuLnh7boAYWh3rSFr2m3YHd1+civSX39vrLz7g1+31nQytww65wCb90xnOHbx+Sk7SiCZgZkk/JmzF+kK8TM/LdNNeiuhj8SKxNj91NEkSUx8L2p14cTqZLkusQHRBphskYnZ6D6/V03vdNX1fw2dyl091ntAdkBbRcvwznf7pU5zmiOuoM430BS/dfR0T2Susoigs6/gP/xeluOgLR8lsWeHiTHF673TuLnlxlJZlYqWplSRFgjtJmqaZxEkuJ0kcblwjlgxXMnAH/1xMk9RuN1YNdYrl0pTwqsiW4kkTKzawDOcarGcUy6iGy3V/Bv5hsqSiScpJnJGz62CBZLFJ8Sam1lpKmVJEdsDnC5aPbi026dlBL+tIvzvo1Ek1EmeKXchOIdIsULiUqraoL43tQBNSTI6pNBVki6elRGOPaoVMpwE1M2pbAm85NDKpkVDe4oU0oNyUOrhn2TQzsX5FsHzFk5j/LxdYA6e4EeGnVEg1JUjQqWkAAA8dSURBVDeJ71G5cGgmKUZEewUvKpzA+32dpzrleSpSWSeiQHHD0x51xP7iADcK5mWn+z1e8PuiI/hYkOqyoHUHFF05Xcaq2GnqLE73RVdfKFKxZ2sKVbp1/7qNZl8L9HvgdMWxsKF7JAgFJxRZzF2yHGk5dpXZICItMNkkcUKFQiaJS8wSXxG64wGJvH5QMMiIlxPOUviCVwqDSAlx8K0UQR+TxUlfrmya5MRNCD9wqBWz64mFIE8CxctIgC9rINKpS1SP6CFPUTXINm5o0BdFxaZoo/gyxQ07EH2isQO26bMDymNeWbGJ7vQ12hVUAtJzMMXxF1Xp7LSzPC3Gfm85BD0426/na9cBXbwHTpezEFs1tjomH1L2h3u+uBwYz8RLGiZdsyxwLz21Vyxaa5EeJ6N8KFFIoGRIpky8dG09kgxVMjjVkFAaBC73HygnWIIb4BYlBwoOlmxwHpZLp1YnKpigsNzA6ApynGGwbSAZgWrg1pACTv2PbviFoXJBbJ2IF/abTsuS3Q/7O9osHqE7iI4ZSj0reJKrQBfvjdPlCyQYftcv25nbgSFczLGGBMMRBMG1Txtbdk6pyStTR/Go4im+9/MrQ4k5JQ+USKAJv0i2I0rjc2Yaxyn9rAt4BYojsQgZZkInK+UxWf/3Z3/2FZEjkUbcs+WCgH3IZM1dC34ULLude2J+JpMgaUeRhOX2/Ea/L9BXkaYtBpWh5HMuNxnPkci6vNQTld8FvNAuQetFYLZHRJx/2/kXn7j20iNFYyRiNgqzcdSztoOj5ZqW+FLqL03GGC1F2wq0wmDJ/zr/n64mRT6z088WRJNRXetc8JG9GEuE96adMxk5ba3xsrReFvt3X3BwFSHoS0Wqc/mNXAEB7WMpsJeksb8oMIo8GLnBSJVGnPk//vt/S4PSs9PImJjGSAoazg3tyAqC2JWO6C9sk4uEJn0xJb2YaBLJAlLKSiiQCnU4Ef/8/sdXxEePVCMSuw4Lwi826AlfEmOM2GC5xRD081MdfGkNqdIyDKBl7PC3WRBb85ecbuTBzQYAUxcd7ZO7RRhdTFF5lAwkEhSX8OaTdwHhfGIgNMj9CsmoIhEnZpMMjunlI5lnc0SxOsdkzr7kszKuwOrxKCbzwRNeJ4ZDUBlqeBGp+48bV4qEy0C3jeVkC/R8r/tUH+kS9OBewgCrCTm9G+CU33hMWV+6vP8A6enVde7t/3J1v8LaQTnuhY7p00TzZTzOvebSj89/2nlJPf83D+1qfndj+S3GlOFrusKkenL1RN2Dt8+uDio/XhOJ0/xOyK0lzWXKKjCvqw4/Ptv8eN+h3ZX31fWXXTvueZp01DLxpWrg6dWgbz2+xhIKazhdzvvk0pBUP8pz8/piU35x8OmLdGJopqqqt4zrsDnNquTw60h+tLf23HGex+vLH+f5tCqPw2aXC/c4pHz3TzIbzPAFOL0fO5RfN2boCloMILUNdGi4U/9Odt78x5ozJwfBX9eVPpXns7Eima1XTc37G/b59GAxSO5LdNehmSDc1gXgo8uNzGsoUvKf11jy6j/XXd+8pxlX6DgeHM0R+QKK9E6go5MRi7ywjuiTw7XnjvM83rpGHnlFqixKtxqDuJLoi+PRYwvxchvQBdYVdGTZu7i/FldXvgvoRHbUdX6GJP31b+vPHTkjn91r5FmV6or39z2qj//rZNLf7cULm38MRwNaazYI7mKeuhukiJxOf5sIw7WslxUj1i/SLRcuuDY9f32qydxekfapWYuKGRaM2ykPshKFRWAXSRSHpSeYRcipMO464pHTf5sIw/VWFD01Yl2wzn8f019Mmj/OImc9JTy77ofUVCOrE+1xuE49CDz7KtBi7ziRHq1d3P/wBi9wvHT3XRSpWws+hPW4W1wNiAxJWJkAHjRjkKCYtMmsZbd/N5l+dzoFughsBWw218C3KZHR67fBJo7hEF+0Cc+JhAeuX0RECfCONbFb090o2kEZ+FTjo1pjywmvCNuVx+s2e3D8YtyjpXL6Dxj6xZHX6nWDYm8NOgdytygTgt6XrREg6KIOsj1LoRpBb1CQ3Qc3Bp1q553X3sXBylQ7a1b0NF9b8Jh/vvQp0D2oPZIAlC5Aw0bJT33w2Wce7RkAm77qsaHEw5IMAUZs8PxiIfeJQZJKbjI2oNBzWoDivH71KmOQKaYlkQwInyQG1STTn8qabft918qoEOWTY9CvO6xuBSHoBlsllr135HQdsmxkAvVBlMYJlN7UacIO9Bsq0uD8ktLKZHhWo0UeOb8m5WS5JhMh4/PK5RTodegNKHhSWqVuZY2dFHTwm0KbWfXYz4sIJB9iOvN89m2JHhs+3PFqxZFpKFeRCY7XWtDzLkzd9ypnFEUwYJ+0pkXN1uQD9hmTYghVxr5VNYX6eIbJncTLTNChgeFSvBhgQYOXVJATxgYMGhBr8B48uLEizdjCjXbsUjF2FcGNDSWsZT+OdWJyas+Ng14zDpzGJirm8WM3Zm9dZ4C5juDKTehKVJFi6QjrE9AFaBgcMaG1xN5TPRr4EI2HdTUdWiRnCz2jeFFmnguKju8DX8EJ6AKCPiYqNG09aC6Azr5dMohIUkxBycoErxIRCduJB1w4VsMxFGR0itNv7ZHq6KwFXjfViChZn+RsDnSkUC5JWsfxPI2IkbTk9BsoUgUZQ1UQAK+ZQGoNU4isRoQqZNxjzepiHA1bD6WaCxW2JwjH3apZBsgOBCJoI2QEadotxn0edBemHlt6I7cKKxpbYCdjxumVNpoOCxLWNgPdpLNShBwF5WnQy7HRIqdL5TBh3HwB9IHE8zOTlAi6PApLvFc2mJlXISfFOCuKtjgl0+/fI6VQj5vjuWQ3l+kauFXJptGUYzH22IcvR+koYwtnmRBRr0iBT0YoXux0pnhjD7BldPM1gXfAdhBDS0ElPszao2WAj0FXrAElVa0u1kKd9tDQZauf2ewbcgh6BjOU2AuZHuIpCpK2BJ0BCGyqKMowvoLzi8KzKXf44lMowWTreCUWsKUHJZRQkEQW5GGK/AGnFentnKP1pJ+e+bkE/QaczvRajeqoF4OIGqOQrNIaeZBHhYS3DYXXOmkHujUkbJ4bbpagI5t3oJNiApU0PVpQ9Ml5reewSTRM3fpL3lhaI/op/hVXr5LXZ8n6xSh1ICHofFllFNt6NMpNAx1HPZdNMzdpNrJkJ0mPXUlPF2/pkV6TbszpQmMJbGGlArw6hLJqvBmKFxWsdCaiNEaBA6j/MhQvJkzHSXaK0+V2VLHJhRZEYZs15bLGC6D/drS4Uv/8BdmEpv6JAeb5bPBYL/iNQb+BImUjZ2housNUCeqJ4KSzjHqJwI2aWJmoJGkSSwysKVtyLhsX1J0Qt2DPo1kyCZppKpZlnSi8N55eVKT/ILSc6BXddiWdPE3KdXG4KTPhbq5I753+4UC/KxXMgiBK137YRlHo8hPaKqoVchtFeu/0xwM9Rb9ArqDllBTAEMdMona2i1d1M79urkjvne4XdEM927KpO72sV79vLPopdZVTiMKpnQ5mQ4jZdCxH8uNbBDItGDGz1a0GHkgT9CeiBvJFFMKHEre7h38wTh+CuPxsidDV66HK17o1jpek0ONVjwn7HE0HugbMPSpwy0yYcMjWf51gWTksbt6nZs0qMKwa3Y5JS2I2L9Qa8UegI6fzDw7F+DcM7V6H7hf0pnWEtPao5I1C9lSDlKSaVjS54sUkc6WskMxhRqVw0KGQLEIaKluX12QrUbMQYNHIXmwBSSdoy99cnRYWSaQS5GSGPsuUgV4MnAXoOpT4wPO3H/5Y4qVp+QIimJYQzdg6RiW0kdCyhbPZMlNlAo0HbGnJpFv/kLQx6YsO76OHbemg8zPmPRQDFME2xC1H5OuvJn9MDPQE/S7Iuo0OonUE+kK8bG9sfW3xcp1+1OsTgs4+xFqVDVtREr2oLIQp4jsoxympy+mAeGNCTWgqtrw6Wy1dBihySAZNBD7ffQPCAsgxOWxR1oB11RUvkCiyL2TpgaaQHlvkXqOiTheOHu1irAcvSCyz+Wx/FELQZxapJkegTzwSTkDtD7027bdlOSJeS9wpqBJbiKKHMpxyhlYN8T1MIea7CILVjocU2wiLHdzhc2lraetu34C4KQkamyV0jsTTKeIdR2zOwDFRH7rTMRmMyeJblXoILTjsy8JT1G9scQN13A67zywNF5jmwL6nMMItu5dJraJUcZl89+9rVd2vSGx1aFh+Z2zRg9NnrZmcJI3u+E04R1SIW7qEP/octOtJRIhLtsITJ7Jv8xB1KpFelnWrgkSLyyluGWGBKNFZouOw9RCoKLC3cT8fT/6aRP1hKdKyihROqmQpS42wVCILreswFZxyEverL/AhvlMkXPahE/bppQsBy98h9WcRmQw9KAcw8aFo0VfTUiATSEFKZhb44ZcFnVy+flH/8jnkvxNSEHQY5G09CVFekonFQ5AACQuhdt0q/PKg/zNQB3olhUmVMtCrxFmA3n3fepB/A/23IAVNgmJctlldoO9NBhaCzr5vXcitO6lR1nxhmf5PQX2jR2gWRkqgEZkjgUY5XuOIbVPDsYvI4O2v6Rx/o2/0jb7RN/pG/0hEj9fHjher22qRQbjItzMSRIodU+nsRAo+s4m2WFGOj0QaLHpt3D+CU/jlyF2OtOpbUHdDeUyYkAbiuCEZ0LyWS4sncgfyYoYdFATdU3agQeCwImxBbPjjxEC/AHWBi6RE2HKhKbplgBt5Bq7ZdqA38rSS42bs0aJoK4Z9UZOmENJ2IPpgl1BLURuKSlH90bquf0NajDRsJoSHqV2z7nCzrcshuGyd3w70ou6BFQEHo7jrJ1MhByOGmH102VahtGHaSCSHL/35od8xsYHMCYvlTk2AdsRAr6qmqU9Atxq2BDY6qB7pusWc4aDmq5CwVdoDHiQ6gqFO3G+gX58MBN316tozc9Mfs94CcxKCNTwNuso+ZRXBEnSU6Cmxaloy0FGmC4N8PCXxN9CvT0I3MWA8IIrFum9wP29KyMDM2IfqaTSWJyAMlh+sXCyznINJWG9uooPBA2TjIeT4gu5tsug/AU3Y7D22Cr0SR4uPmFAqKIJCBTbsBE/gVuEigQ1RWYxSwZNoWOZBv487fqyLkUSE4Teb8Qbkj+/ja4bmPX3l9r7p/wNxSLZek9UNn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png;base64,iVBORw0KGgoAAAANSUhEUgAAAXQAAACHCAMAAAAxzFJiAAABO1BMVEX///8AAADS0tKysrLz8/Pi4uLs7OzU1NSoqKjo6Oj6+vqurq7FxcXQ0NC1tbX7+/uWlpZbW1vBwcHd3d2hoaF6enrKysq7u7tKSkqJiYmdnZ1mZmZhYWGDg4OQkJBTU1Nvb29AQEA3NzclJSUgICA5OTkwMDAODg4XFxdHR0dsbGwcHBzlyc+jADCoTV+hACKiACm+jZfy5ejLjpygADHRnambAADZrrefAB3jxcvf0dScABakJEO+boGYAAimU2K/l56qSWSsPVizc4XNvsGKP1O4Y3mbPlqtfIfu29+jMFKiGT/Fqa+tU229h5jYysyfKEvHg5KsZHqPTlywk5l1ABuSKkJYABNiAABTLjh5S1lvYme2p6yuS22ncH/anKqlkpjOfJTtvM2WYm16V2ArAACfGka2WWvAoqanc8F4AAAgAElEQVR4nO19B4PbRrJmF9HIgcg5EiTAoNFQo5E1QbYljZ5WYyVLuxdeuH179+7W/v+/4KpBTiYnW1p7VRqBQKO7AXyortQBhNwr7b3c2JjPNzZeCp9x+x0hu/iz/X57Y/49nn2y85JlevUDJmK2/Y+rK3m+OX+2dellBLzM/t4lGR7NN96ur0I4PHxw1ZP8jugFPuz37+cb24fv59sb+7zyAn+evUKIDwihP7/tgPrw/vX29saL798qHRGCmz5hO4T0cffznL2iU+fYTn9xfkGPsNadp2yvy9U/nbv7PZjPf1SOErvyinJ8kjzf2N4gWKp/Ugr3+18Br/sg4e3G5gfybnNje+vt9vb2zt67fWTyXwiC/pqQX7971OWSCd3cnu+Sjw8Z/fiEvnn48PX3Dx9+2iO7Bw8ffsZKnhx+6k4+oe8xgWX6EQ+E5WW25j9vbG8+wYb1psvl7H7f1aSwXPj7gPyMVWw97k4e7D3AKp78+OO7h4sqlYfPsPU9fLj3tCv18OkWlnp88PDp18PtTrQ7397ZIu/n81/2dl4gLs9fvny7Mf9EnjHkt94+O2LWR/haZPL4JdLGfGf38+Z8++Xb+c5rcX8+f/mMFXyGIubnjfkPD36az589m2Py9nxnKROUhxuH8435Y6K8xVx4iefbmxvPXj776c0O1vNsvvmQn29svnu9M3/LSh3sbs7nO/svD9jl8PjNy+2NjWfPHj5BOfgzVr1z+HY+39z54fcK+tPNjY3vPyFzHzzd391B0b59sI2PT36ab7wkn3aOH+s1OyZPDw4OkK3nD17O568VJlSebG78XXjCmsHmxtuPu29RTM03drY+bG684B9ixuVV9j8of8fX2MfLvd0ThMOD+cbDPWFrC+s6oK/n80/vdrb39/DoKX2ITQ9f8duDN493l5d72p0RhDfzjRfyE5SHh/gSXrx5L34t1O5IW8/m23OUK5u/PmbMuDF/8Q7l+xYT9c9e7b84YnTlJRM3Hzfnm5v4vG9foYD+FSXC/BOK4s/kMb4RBGT7J+TZZ39BwMin+eavW2/nbw+70nvb87d4euMlfYQNgGLKTxubj/GHoix79tP2fP8JVvHzIdMmWOnO4cvu9B6qbqbAtx8csndFFCaC8GLzF+wa9GtBdg+kUKo8ReD3Xj7cQjzne4ge4oKsiGgcHuXa69j/e4SMnXmJL2a+RXa25x9+QhbsP5zPP7zAVvI90pMnm/PPwss5IoW5O5muvJ8//OUXNF/eHmJOBraCwoQ1onc7G9uvsdDrPaz683MUOayK77c2utMHm2hToVXzTPjQvSsshXrl4XzzyQG7kd8tKd8/RULZ8exw+xPBRvw94+lPhCD0G5sHx/mYHXlIUKi8cPD89ygl/q6gNJojy28/eccEDpNQe3t7uwy+d4zJt9CO/L4r/O47VhGWmR8yffHx49PnOxubzz++eoov8C0W2nu69Wxjc/cF0yx7ex8fHO5v/4CMzC63xxJZu/tlb/cJvuV3u/j6d3+Zzw/WPNHvgOjOD0g7O/PdX797Qv6+84N8+MPmPloZD77b3NwQjvP9uLOJVvTL/fkmpu8fPNzZeah82t/cONze2dzf39ycH27sbLK6vnu1vbmz+3Qfz7/d2WdczV4YEwVP9jf33/yE2X/47uXHnU32e/AEa2OFDp5i6Qcv9hdVPD/ArFiCHX83x8uRH/HCP2w+/4GV2tz/+RUmPvpKiN0DKY86erdF3j3aJc8fPSev8HAXZT3+/HqSj2USyBae/Pgcs+PRcwF3Hilbv+Ih7vFb77qanm99ePToEBOe23j0ipV99+g5A/3X7izbYv2L34/K7uL63eHWsopHPBb/gCW6y7H6icDu6jnd6k6/2to7qvobfaNv9I2+0W9NTg1Ai+ZCMkhf427+SSiDeGYWjaQSYucOkeWYapxM5VSjshQrxFdl+Wvf4x+OipT09BAAYgk3+hDAZQc8qBH+lhpuRr9nf/IfkioDN0Xbrwo3VMEeDf2ipY3LA5eDOA0TEItQubKWb0SIcgGmUylnTxYlkdxJQ1IrayuwByFBAZ8uQCdRkY6JV30D/RpEi4lwNkVoou5XMXVSWafPZGCCatUIet1woCHoHqYcgT7JYDr+xunXIVoNBN5xRKKIIhVEIjhymxFHFJUeeP2kJHjO6Sui41B8QVAJyYSUSd6Go2hiEWcyaV0ZAnNMckssisHkG+jXIDoZyAVqQDcASCIg+dgZZyImqBaAPyoI7oKYMcWJmUWByDwRZOJQQUZTJRp5rcsOMFHIR9nI+gb6NYhWI7moeLCmg6mHUsKcOeNIrNRZ1IeY1CGBxAEfpi4D/QKJycg6thKV6ajgv+Ct/36p43SLNFNjCClyujlE0O1hAzldgh45oIPrrASd9Kmy5uAbrSeU6R3oRZJOIYOoGDptxLwgBD0VGgQ9Y5xeeatB/0a3IWoVMqrLIrPbtpSbtgqdytTaukrkEehFQurcaXRuMlmC7vg94hzj72hf7cavJHTc8lOHssYT3f9qd3OWBKEvCESgfZ5XUEuyQ0p4mf3yCp6RBUVGI7FcgM5UrFiOjwamlHDr60apt957pXcf+SLMph5QRUGRp/QJJRKYpG5R8wQCuh/O78Bzdutx1t1mBnbheeM859FPUmk+JLZkZoIsuTfkeRVC8Nad7IF6t/tFElrPNx3kkdYfmxSmFQynAI3BDLMQ4PcQJDpyTROTKMjfBZgxpKB6QFJ2kMGovVmFbqNHrmQJZWRXg6GLntZwStXhOKdVWKcAwZ3vGM3cQgdPBa+KKbgG2gWjmlSt1jQhxL8DTj+mJMZNORYGOR96IGVAkgoPvLG1lm1XE7oFU9Gs5bDkIJkMI5hYIDJPAQWYpUImXF3F5URzLgYPbIJM7lLmh7gM9Lqd1YNieNfa70qKHZxra9TGRFumvu8vh/0YR/Z3WfW9zKvlgem1Uasy0EN5lKtFc0PpTt24teJGsBB0aiM61IESFIQIMhQv3J0fS4ZMA4Q9h2w05RjoGRmN+armPSucXV42SnNK3GRqk3i6UMa5ddp4M8ITnoiK29wdep7VWdRTi3gAoYrir8DLJTYZHtWsojCRvKHcmNOhB67XgT7Iy6q4IehuIZhFXIs1gi66CLoaQA6ciJuIoF9wmyc5dwW8ewfGUNEcxmNXhCE61pVfQ2unFzpiTlO/hBF4AgyHwA+cshNEw66jRmbWj0iJCadAT3Gjo/S9SV9CwJjApnHukyDv9BcPPhlLBlrtqugYqPAaymEzXV5jaClmIieqjqZ9Fk1IVMqJ5IzqG8KE4gUiFpafMtVWcEzj8QPcOMiRKGKMm1W3ikRf4cHUETSRdwTiiLQvOkTQHOI4l5WjLZrQTQmODX5ojJg282E8UBgTlhQ3kotCMCLAwidcCoR1Mdisa+Ha6t+sBV4k9dgCDZKuWN4IpGlNXoS0jK3almLKz9K7QnCeNFPtE0nSeuo4jvEdqCYC4po8MXr4kO6lsFyb+OEt5BStG6luUnA00GSzu5F4WAJVwbAac2Y0ngS8hXziOBX4DPQ6AMlquFWgc6qqnsRG+kt7xGzkAfhGYiFnJyyQolglQtLAMIYWpuxtphTf/G82ZlxibTX4bWy4vnwbK4XDh28s4P2j9k0nswJiAwR1qI0AEHR8A1WDd+2hdCahJdTSxKP1CtBZvPDkxcfAL3/lAPy2yiBAWxaFBB1kxLFkH1+uQ5SqoRH6RenwNwNd7gSi/48TtlHKxK8tjkmMpfPBwyhtUxUECRuAzThd4AFcpx3pfcbpllxLxchexemK2fJKnpZCUJaJIIFseDzry0clqIOVQNlOO8c5mlDSNGmbQY/0p0N/CqJcJ1/0ue9ECn/eGnOcG71S1uMb93Fz1DuQY2PM0a6S3bGHqtmKsF2OQIsWEXBShXIbr5PpbovGWQFeDDWUKtoJHqtUbYeJPgVrYFswYFoZXwfRBpD5jchUCGqPExsuwHdPpVMBXClnBw56p8T9BxmJ4bRnrTjFY49wE9LYEyrcsTIXUcwIWk9TZLsfaIKm24pQ1ETUNE3u2UT3qSZHUzShV9QVt9QPLSjdWijQdIV1htPs9C0qGlqok3ohG21scL51yl0MgL0ZFpEBasBNtB9CES4q1Wb3GzZzZgWRg6DX9+0goEw45BwQJwgcis5HwGu+zduBSPzAvr1f6kJ0NiGHtlr1/Ai6CuWsdAcd6PU6X1s/8i6P5bi1dJKKighhs9AvehF6fNWBbkNgA6eMyy7T9ZqyibZSSahAsbRNKaFIgsCOcXMnf9SZWZTpf6PBR8QWyo9DV5SbFmoRVAfMGoYpnvahgdsLTUE8r+Sc1SHMGGiMQmUa1/IkUSFAv+HSig8vTFXsXm+vA502tQdRBjkCJPhCgm/Qa5mO8Cweb6BDXr3E2i4GJO9sdLTM9NGIVGmJBzXMaD2GOwXvEXQRYhGmg0jolBSK27EKogZ5y/EQ1wMn9cSiAHNy+yDptUnLFKcsc1fLaSzpHtXKy+XBg/NTPHVUrUzMM9AFMMkssRciRa6gZMyLpnZTjYBkbNARJWnJrLYuA/5XFnvLhjDCc6Qe9JrQB72qSJh6YNeFBH4z0e/kG3WgB0qbDlyhRdDl0tFRC6LJkLUGvo6hSsqYiJM2syYrK+izJv61plVeAF3sOPAIdPTJygCY4EHM3f4CdBk4eeI2ENleYZee7CWNRz2vSQXdqqc08prliw4LEqjo+yVoOunVhIRJCWSUiuDXiMydQB9bfGt5kNdux+k8WBlr4AW6f2kI8VglXlWCB25arSofM+PFO9UIeOlaToQs3YdHdwF0AiVutIUumKLv5HMd6CZTpCZ6UAIRBtBwflgbLgz8ieXACL2uhnUEhgO3jUYwWZo+Hmh1MmjEGjndnww5YKAPkh74Q//moPOnBCVflKicx5lQcDRkFpU2HOckGtcu8cZW4RYBEZtxrHhts/IyMUSRj6CjpckTAf+7oPYdWVYcRyYy7/C8QwnPzFDcpXjEK3jIE+5MT9UldOkc9IugZywmKsdOpy1zzyaOyXQe57pu3JO7iwZeBTSq+nHNo5x2wJAhbSSlmtTjCtL62JpjOthxmXZD0E0Y11OvJuFUbP2RL85uFk7v+5F5Sn2z4D+qZtZjtJh8zQ66TZ8up3Ufp6wgFzhOQNCZjkFTDVjMRUejPQdo7YrxF6QyU9TsRNCw8StMNzFD/XrW0M+XTdm8CLp8ZK/zTy5m95g/z4OvgBoNCGrrDvSAQtJktAnrVEuy+mTImKw5LCjFkz4yjohMwzuE5xWHOpTerDdNMSVRunOvxzEx8RJ44IBlwLgVp6UOogheAJkI6aS0wYhmUmPW6mQkQ1AN+UFaj90BFrhm+9x6cckcn4ugH8fn3q0A3WdM3xlriH/qoovVFM74iBtsD02TeLgi+vzmjh0WdqSJPce8t9EKLqDJ6oEITdXUM5QrNugi2AJIpA4nuQJBVLvDCahVIsyCTh3VbdigQXrd6NrWi/VLWKwA/Yie7K47Q6NIJ0LkUr5PeNkZe7kvD8tcI5SLXHLeQ0d6+uGat7qa+oGpi3pP9I+dFf7D5Qt3XEUxxLGRAN96hpW2Zp1oEKE5RMcpejlVRBH0JgRtphazCGw0vCZJVftlqq/v9D1PWy/XLDtyKeiPr/lcIlO6l07V+Pin86JEiHuLHdmVBPeKMWNCpoo9Xez1RDtepBz+aZfYy4YuGqwfzMAr9IyuJfDoovYDW6GBL9lrqpTqepaWLeGG0PSmMOLF0VgcBsRuUZaHJoJuVuqsHqXuoILAskg65UNoVDm8pkxH2nq/DvVLQP90zcoFFkwW1PW2lPL+wusT0RDq7HmXTTSwF0Y+FRauGT02+xn1e5HPANfxvyghwu8+PnrNYw2dd0gddBmUkPWM2J15xeJKvS7A2kN2XRe1YKM0BQHvm0drhTrM+eMVZh4xg0VGw4XiTfC8IKQjDwxBZn1GFLMS4QaDCrde9FafuAfQr6TPF6UbeurKdFp78gA8HzTBG3qyM2k0F2rHCJtIKb2jQLPrItxIYvfflIWXP7FJst5CXTPrglCIDJhOZ9qAOWwqOGYWgYhimofsjvduD2aJcFsshDXadD3owvtbXegiPX9+Mc2BmLJQs2OB6TOjLZ6NJpU1jiEUIWQaDhZdKtQMRPEYdOT36PP+HJUNHR/J9xA5XeVVNFU9kjKXQm0t9OPAS0ZK35rddRwG7QZvPr5d4a0XKyXMetC3Pl9M460iXNgmftVzChY5NEPSTxcA+F3UOD0XmttdtRJAB3pgA0UzQkMLeVwMoTUJRfGCxhsZZu1R32GsMbGyhBz37H852KPMWZaIPmJzG0LmV0YwEocemt29jvlDhaCp4TET934GvyxAV03TvIZHap/0JQs/rUJ9PeiHby6mOeN6MMJaEeCm1+tsVjbqbpYQxafL/rghwtXdGd+ZicKfVlmLC9ADFp2TEfR25HgFmKIpMCPCoOislMucctbrWF3vxIsuim4nyxnoomWZC9A9SPqkLvrhzGGgt6AR9GV69w36BEbNMs7IRPuxlUZ5FrMKFqkE3eCTgislzCWgr7AYnbHryGwcm63B0pH3wNfG6Fug96aBwJTZ4iBbjOBSXhxerKZTpBSMAAQE3QbNhCEUKYBFEaoRFudhepSVN5eCRWT/cZuzV0rbI3+8Ahbrb6HMoepKSRBArTgwRryt5n66CBegh5YgGxbvToNiOKXBsBCzkmQ2P5lNjQlUfDYONaEcVac7MVZJmPWgP1gF+hCg8Gb6qPJPQGc450NtUEgookcuojcIhmUEHgPnw+plo2RPUzydRUEjwckcwnkupZEnEDsTnax0SHZigarqUrb09A51P2dAsg7HjuIMC0VRxJEsLBnz6ZEQRyLNuSMj6R5oAXoBwyYHcRTmgwiythwVg4aEatmg2Z9DFEGcQALe+EzPkfCabp1rbutB/7DijDPODHuQEK85BbpmDydVjqavCWIbkWbQtO1sMukm4b07uAdOM/2FKl2SaMQKky/X8A0tuPPQvQUtOX1k5sKoBDVohuAxm3XSkEL18cgWQfNgVENYE68+U3br/YvnZ2tbD/rBCrngtCgyyrpXjY5BZzK9TsuBXhRoq41SHibhxE+iiFlvW+/vo3XLkS4eKVJmr4vd8GH7GpEY9b46CY/EC+matsNCqx7YajxolMaYjAwGuu2hrRqiipmeBf3V2x9en61tPejfrwgwd/Ee1o9taqAterIR9P64m0kt2SCzMFzKhnK5WUMJfXE/akyLxWNFyvDXoy89CvpIkeJTypDSokVOxyNzyoa8FCzihBaYgZqlZiPazo1dFT49O4vDetBX+ANPn4ustGPwhPqU6qztsikbukPEoEcEbG++7bADkfBoO3y+n9V0ZK9Uxc4j7YQ6+zW/8BCaI5MxNkUa+0T03NgWs5gIrq2KchaoEuFMRc9itOEy6ZTJaKiqyql/c9VTxP3lL+oa+sxdSHovcSyRMziVY3/dAdf9X6ax36MD7s1fl+VsYUXHmBu6qPpWtn/5jCRWMyE3NfFYkaKMUfMvPPb8ds6RIKmiQC/S7u6KREaH/6lcyPv0QtIlpDz438vsgmjkFznTA4uMz4anjwL/ZyZxR1JBY9U8pUhF0/jS4/1vBbqcr1Hja9cefvB/LiT97xtdkp7OTs0LgxcyaHpdCB5lZI1ef47CsBIsAA9N/MFRLs2T+r5Hicas9U6RikH25RfSvA3osskG5HAXyfjLX4wVyXjizd/OnTAe/XV11jX0+aRmh6F+HqmsGWdj0CZl3noQTUYm5NE4hsgEY3I8QTiI5UyNWDPhDHHhIblfY1rLbUBHPu+7q8LW9PBwTazyyQWB8KcbXfLR85OLGPjOaXyuwqwaDopWK1HjJ2OqNiZQd2hB24JnLQMvNDMj2VyK/cwXO8/oq0xZ7EB3JqNBsvKNz0ajumMq2h7Lyx6atNJKcJ++/elg9eiPJ2drp8qq3rv1dDbM5aC14Z9DyxtZkNTo2cXjEoJiYILgztDVMhKnKDph6JQ+kaKjCBOfo2zh8lsYi+iuZkdPjx4wuzZHIjQ9PJGI6A4TJ8tYtWrcJ97JWEXqntxxB7oIo8nqvhr0jgbdfdKT8yol+mpXQnm7v7pTrv/5LOiv3tzIt9x6fTa37RMhPpvFQ8A94NoxgNYAjBjo4OPeUE6BDVZxJd9kOByRGIuxehvRwvpwj7oT8m70OCQEkwQI8HhAFKZNaBcds09pdgEyAuFifwF66zoTlbkkQQlQs9ECLSzGO6ITqgLNWUgaaiFCFdUzkdHXQPbk76vTlc9nC7z6buP6/Zx7ysNzEVAFET83ecbxqeZoQo/TdSnNrInjK7ymKAEnEEHTkc2lnOZnWCXObudg0jQUaFKFrO/OXIBe4ptIeAR9NgZiABtUzkbK4mvnvaoygoq4CT/OXWgXgeoF6Ozt2WGrNZOJxabHZNgw2+61IOgcULN12IgCZCYXWJNx1wwh21pjvdBz0fSn+zfoW/7p/bvzSdjquLWTApymBXXvTJPTMlGIz5lcyjk2PzZOr7qfpGA90TUbQXwMejsBFQKeefMmG3TE8IGsnFLIk0kEJGudcdRrq4WIWXJ6LIbJsIvwIf4i8MFQGHXD9jrQlbhlLns3TwlSBrrfO0PYepigZjFh1vvXPZCwOOqSlacCS0bB0JH25s+2xnbYPXQF6OkC/eN6GAL85vx9n9fPBKlYtM9e23et+OLeu0cnvXr9KAhc86o5VZ7ZUX4l/ychahAisQ5Ts4v5I+joxs9Ay0Fto7wltBugWwxblyZjKBjobH0WUi9V+lKmu1rtNRWfR2x6jAiOMZYHJ6Br3tiBTAW0w5wpm1DnSp1vuNiqEjaaxCYNj39ySPUJ4Tz0QkhmEEsnqKH/3+cf/51o6KNIhh0EHez4H/fQlpALqodELLoCKilEMqCkFfhCwQJ+TNz/2vi/OmFXko43qsTe1mUzCt7NT1bZdyJVYgHfq0DvRgiIV0e+kNOzoWAuQHcUZQG6xuZYtDOoYtCldjFVAvoqSGUYQd8bdqBbp0FH9h7rLLzEDVAV6Qj6TDgGXUAJP2QyvZGnmM/jSV/FuztFaE3EApk6xFNIRvyMiAGJDWKiZqHKVCb/+nb+X307J32py+4z6vY0DjU8EUuiq0SUSG6TSKGpQCwZ69E9pjH1f3uVodlx5nqifhXoW8+Ol7I3MtlxrxFd8fyuI+9q0NOqm15Z9hdDMsNOkZYkZDM6WZ8Hau9uOIsOQ2TYCgYsZMe4ltTLzpQOdKr32FPwgUicwOlRnwq6InamotMjsq05OtXFQGARKAOT+6p47EQj9Uxdz2w9NcSp3kt6atlTTTEye54rer5vBWLxpz8nouvpvdjB7HEqRVJWsrJ+zAoYaU+K9SDqebFYYgG7VwRi0uOwjKtzplhKeu4srrS8qn8F6KL2X/+1YG0htqU4Xzdg5QzonQS7Bug2hxZcZDIJ0pMkySaxTaSA+K4tOcRxNT5adkNxHKr8XJWoZAaqgK1TNFkk9fnuL79eVn9H785017BgIOP0DvGez6GMkTJJKmNpakqpJKVq7kl5JmWZ6uVS4kpJLKU//i1VI0/CjKoqlrziKHLp26rkRlhAihMVC5ieWuZqIrEyKf6p5lSNIinHZFPKOFV1uaC36OG8CnQh0nTDxYZGepmp6VeLFkbeItx7ncD63Wh3Z//qLzWdBd3vQD/Sa6bI55wdOU6u81ON93j8Mzw+cPnc5SOVz0Qn0RfJasQ7ec6LZkl400e/QZU1z3XwjF3ygeT4JivgOU7a4y1WJsAynGO7fGbwpm1Hvsxxi3etXwG6GqCccHzJNWPq59d09JHT2Ru9L9D53XVfpFF+fHn1Ha0CfcnpbFC7EjNjwqUkYYIY/8QMhRRxUaxrBM+kdJHsY6NjVoc44X3VdRK27xrsDF+y2WiCSlCvYibUvJbA6vGIr7Oqcp2ojs9aprkQMaJ2Keh8l01HlRGXwcXY2Bq6V06nH55tPt06Qycnnz5iAdNLJ258fPfhdA/0EaezpxcDn40fPAJdOAHdZqCbHejJadCxsBbqger6KYuaxcega6dAV4jFyjgZA51fgC76zOQzr8Xpsd11w+GfFmXXdjqPFOl15P+VpDz/eb/7yMgxHfsNQhCjZRrnl44Z/ry9eXog2wL0pUoTY1srJTWztczQElWbavjnepqUa1GuebHmBXZiLJJjT7Mzzw/cUhBRtEyDuCeVpo1nVCxjamrGCpS2nRqaxcpIpWbGrKrS1SKOi6SeaS+HZ13K6Y55PIhLVM/xraOtpXLJ6aaPB/cwLeXjSsEtSPgQrCEGl/oDh9tnOkK7MeWdeFkYfWhtB5GteQgTdx50l2F4DHqmabkdaI7naGg4p2gOBZypHYPOZf6yQKClS9BjBrrvSViQ2fWsn6drYZdyOu+63RiuLnh7boAYWh3rSFr2m3YHd1+civSX39vrLz7g1+31nQytww65wCb90xnOHbx+Sk7SiCZgZkk/JmzF+kK8TM/LdNNeiuhj8SKxNj91NEkSUx8L2p14cTqZLkusQHRBphskYnZ6D6/V03vdNX1fw2dyl091ntAdkBbRcvwznf7pU5zmiOuoM430BS/dfR0T2Susoigs6/gP/xeluOgLR8lsWeHiTHF673TuLnlxlJZlYqWplSRFgjtJmqaZxEkuJ0kcblwjlgxXMnAH/1xMk9RuN1YNdYrl0pTwqsiW4kkTKzawDOcarGcUy6iGy3V/Bv5hsqSiScpJnJGz62CBZLFJ8Sam1lpKmVJEdsDnC5aPbi026dlBL+tIvzvo1Ek1EmeKXchOIdIsULiUqraoL43tQBNSTI6pNBVki6elRGOPaoVMpwE1M2pbAm85NDKpkVDe4oU0oNyUOrhn2TQzsX5FsHzFk5j/LxdYA6e4EeGnVEg1JUjQqWkAAA8dSURBVDeJ71G5cGgmKUZEewUvKpzA+32dpzrleSpSWSeiQHHD0x51xP7iADcK5mWn+z1e8PuiI/hYkOqyoHUHFF05Xcaq2GnqLE73RVdfKFKxZ2sKVbp1/7qNZl8L9HvgdMWxsKF7JAgFJxRZzF2yHGk5dpXZICItMNkkcUKFQiaJS8wSXxG64wGJvH5QMMiIlxPOUviCVwqDSAlx8K0UQR+TxUlfrmya5MRNCD9wqBWz64mFIE8CxctIgC9rINKpS1SP6CFPUTXINm5o0BdFxaZoo/gyxQ07EH2isQO26bMDymNeWbGJ7vQ12hVUAtJzMMXxF1Xp7LSzPC3Gfm85BD0426/na9cBXbwHTpezEFs1tjomH1L2h3u+uBwYz8RLGiZdsyxwLz21Vyxaa5EeJ6N8KFFIoGRIpky8dG09kgxVMjjVkFAaBC73HygnWIIb4BYlBwoOlmxwHpZLp1YnKpigsNzA6ApynGGwbSAZgWrg1pACTv2PbviFoXJBbJ2IF/abTsuS3Q/7O9osHqE7iI4ZSj0reJKrQBfvjdPlCyQYftcv25nbgSFczLGGBMMRBMG1Txtbdk6pyStTR/Go4im+9/MrQ4k5JQ+USKAJv0i2I0rjc2Yaxyn9rAt4BYojsQgZZkInK+UxWf/3Z3/2FZEjkUbcs+WCgH3IZM1dC34ULLude2J+JpMgaUeRhOX2/Ea/L9BXkaYtBpWh5HMuNxnPkci6vNQTld8FvNAuQetFYLZHRJx/2/kXn7j20iNFYyRiNgqzcdSztoOj5ZqW+FLqL03GGC1F2wq0wmDJ/zr/n64mRT6z088WRJNRXetc8JG9GEuE96adMxk5ba3xsrReFvt3X3BwFSHoS0Wqc/mNXAEB7WMpsJeksb8oMIo8GLnBSJVGnPk//vt/S4PSs9PImJjGSAoazg3tyAqC2JWO6C9sk4uEJn0xJb2YaBLJAlLKSiiQCnU4Ef/8/sdXxEePVCMSuw4Lwi826AlfEmOM2GC5xRD081MdfGkNqdIyDKBl7PC3WRBb85ecbuTBzQYAUxcd7ZO7RRhdTFF5lAwkEhSX8OaTdwHhfGIgNMj9CsmoIhEnZpMMjunlI5lnc0SxOsdkzr7kszKuwOrxKCbzwRNeJ4ZDUBlqeBGp+48bV4qEy0C3jeVkC/R8r/tUH+kS9OBewgCrCTm9G+CU33hMWV+6vP8A6enVde7t/3J1v8LaQTnuhY7p00TzZTzOvebSj89/2nlJPf83D+1qfndj+S3GlOFrusKkenL1RN2Dt8+uDio/XhOJ0/xOyK0lzWXKKjCvqw4/Ptv8eN+h3ZX31fWXXTvueZp01DLxpWrg6dWgbz2+xhIKazhdzvvk0pBUP8pz8/piU35x8OmLdGJopqqqt4zrsDnNquTw60h+tLf23HGex+vLH+f5tCqPw2aXC/c4pHz3TzIbzPAFOL0fO5RfN2boCloMILUNdGi4U/9Odt78x5ozJwfBX9eVPpXns7Eima1XTc37G/b59GAxSO5LdNehmSDc1gXgo8uNzGsoUvKf11jy6j/XXd+8pxlX6DgeHM0R+QKK9E6go5MRi7ywjuiTw7XnjvM83rpGHnlFqixKtxqDuJLoi+PRYwvxchvQBdYVdGTZu7i/FldXvgvoRHbUdX6GJP31b+vPHTkjn91r5FmV6or39z2qj//rZNLf7cULm38MRwNaazYI7mKeuhukiJxOf5sIw7WslxUj1i/SLRcuuDY9f32qydxekfapWYuKGRaM2ykPshKFRWAXSRSHpSeYRcipMO464pHTf5sIw/VWFD01Yl2wzn8f019Mmj/OImc9JTy77ofUVCOrE+1xuE49CDz7KtBi7ziRHq1d3P/wBi9wvHT3XRSpWws+hPW4W1wNiAxJWJkAHjRjkKCYtMmsZbd/N5l+dzoFughsBWw218C3KZHR67fBJo7hEF+0Cc+JhAeuX0RECfCONbFb090o2kEZ+FTjo1pjywmvCNuVx+s2e3D8YtyjpXL6Dxj6xZHX6nWDYm8NOgdytygTgt6XrREg6KIOsj1LoRpBb1CQ3Qc3Bp1q553X3sXBylQ7a1b0NF9b8Jh/vvQp0D2oPZIAlC5Aw0bJT33w2Wce7RkAm77qsaHEw5IMAUZs8PxiIfeJQZJKbjI2oNBzWoDivH71KmOQKaYlkQwInyQG1STTn8qabft918qoEOWTY9CvO6xuBSHoBlsllr135HQdsmxkAvVBlMYJlN7UacIO9Bsq0uD8ktLKZHhWo0UeOb8m5WS5JhMh4/PK5RTodegNKHhSWqVuZY2dFHTwm0KbWfXYz4sIJB9iOvN89m2JHhs+3PFqxZFpKFeRCY7XWtDzLkzd9ypnFEUwYJ+0pkXN1uQD9hmTYghVxr5VNYX6eIbJncTLTNChgeFSvBhgQYOXVJATxgYMGhBr8B48uLEizdjCjXbsUjF2FcGNDSWsZT+OdWJyas+Ng14zDpzGJirm8WM3Zm9dZ4C5juDKTehKVJFi6QjrE9AFaBgcMaG1xN5TPRr4EI2HdTUdWiRnCz2jeFFmnguKju8DX8EJ6AKCPiYqNG09aC6Azr5dMohIUkxBycoErxIRCduJB1w4VsMxFGR0itNv7ZHq6KwFXjfViChZn+RsDnSkUC5JWsfxPI2IkbTk9BsoUgUZQ1UQAK+ZQGoNU4isRoQqZNxjzepiHA1bD6WaCxW2JwjH3apZBsgOBCJoI2QEadotxn0edBemHlt6I7cKKxpbYCdjxumVNpoOCxLWNgPdpLNShBwF5WnQy7HRIqdL5TBh3HwB9IHE8zOTlAi6PApLvFc2mJlXISfFOCuKtjgl0+/fI6VQj5vjuWQ3l+kauFXJptGUYzH22IcvR+koYwtnmRBRr0iBT0YoXux0pnhjD7BldPM1gXfAdhBDS0ElPszao2WAj0FXrAElVa0u1kKd9tDQZauf2ewbcgh6BjOU2AuZHuIpCpK2BJ0BCGyqKMowvoLzi8KzKXf44lMowWTreCUWsKUHJZRQkEQW5GGK/AGnFentnKP1pJ+e+bkE/QaczvRajeqoF4OIGqOQrNIaeZBHhYS3DYXXOmkHujUkbJ4bbpagI5t3oJNiApU0PVpQ9Ml5reewSTRM3fpL3lhaI/op/hVXr5LXZ8n6xSh1ICHofFllFNt6NMpNAx1HPZdNMzdpNrJkJ0mPXUlPF2/pkV6TbszpQmMJbGGlArw6hLJqvBmKFxWsdCaiNEaBA6j/MhQvJkzHSXaK0+V2VLHJhRZEYZs15bLGC6D/drS4Uv/8BdmEpv6JAeb5bPBYL/iNQb+BImUjZ2housNUCeqJ4KSzjHqJwI2aWJmoJGkSSwysKVtyLhsX1J0Qt2DPo1kyCZppKpZlnSi8N55eVKT/ILSc6BXddiWdPE3KdXG4KTPhbq5I753+4UC/KxXMgiBK137YRlHo8hPaKqoVchtFeu/0xwM9Rb9ArqDllBTAEMdMona2i1d1M79urkjvne4XdEM927KpO72sV79vLPopdZVTiMKpnQ5mQ4jZdCxH8uNbBDItGDGz1a0GHkgT9CeiBvJFFMKHEre7h38wTh+CuPxsidDV66HK17o1jpek0ONVjwn7HE0HugbMPSpwy0yYcMjWf51gWTksbt6nZs0qMKwa3Y5JS2I2L9Qa8UegI6fzDw7F+DcM7V6H7hf0pnWEtPao5I1C9lSDlKSaVjS54sUkc6WskMxhRqVw0KGQLEIaKluX12QrUbMQYNHIXmwBSSdoy99cnRYWSaQS5GSGPsuUgV4MnAXoOpT4wPO3H/5Y4qVp+QIimJYQzdg6RiW0kdCyhbPZMlNlAo0HbGnJpFv/kLQx6YsO76OHbemg8zPmPRQDFME2xC1H5OuvJn9MDPQE/S7Iuo0OonUE+kK8bG9sfW3xcp1+1OsTgs4+xFqVDVtREr2oLIQp4jsoxympy+mAeGNCTWgqtrw6Wy1dBihySAZNBD7ffQPCAsgxOWxR1oB11RUvkCiyL2TpgaaQHlvkXqOiTheOHu1irAcvSCyz+Wx/FELQZxapJkegTzwSTkDtD7027bdlOSJeS9wpqBJbiKKHMpxyhlYN8T1MIea7CILVjocU2wiLHdzhc2lraetu34C4KQkamyV0jsTTKeIdR2zOwDFRH7rTMRmMyeJblXoILTjsy8JT1G9scQN13A67zywNF5jmwL6nMMItu5dJraJUcZl89+9rVd2vSGx1aFh+Z2zRg9NnrZmcJI3u+E04R1SIW7qEP/octOtJRIhLtsITJ7Jv8xB1KpFelnWrgkSLyyluGWGBKNFZouOw9RCoKLC3cT8fT/6aRP1hKdKyihROqmQpS42wVCILreswFZxyEverL/AhvlMkXPahE/bppQsBy98h9WcRmQw9KAcw8aFo0VfTUiATSEFKZhb44ZcFnVy+flH/8jnkvxNSEHQY5G09CVFekonFQ5AACQuhdt0q/PKg/zNQB3olhUmVMtCrxFmA3n3fepB/A/23IAVNgmJctlldoO9NBhaCzr5vXcitO6lR1nxhmf5PQX2jR2gWRkqgEZkjgUY5XuOIbVPDsYvI4O2v6Rx/o2/0jb7RN/pG/0hEj9fHjher22qRQbjItzMSRIodU+nsRAo+s4m2WFGOj0QaLHpt3D+CU/jlyF2OtOpbUHdDeUyYkAbiuCEZ0LyWS4sncgfyYoYdFATdU3agQeCwImxBbPjjxEC/AHWBi6RE2HKhKbplgBt5Bq7ZdqA38rSS42bs0aJoK4Z9UZOmENJ2IPpgl1BLURuKSlH90bquf0NajDRsJoSHqV2z7nCzrcshuGyd3w70ou6BFQEHo7jrJ1MhByOGmH102VahtGHaSCSHL/35od8xsYHMCYvlTk2AdsRAr6qmqU9Atxq2BDY6qB7pusWc4aDmq5CwVdoDHiQ6gqFO3G+gX58MBN316tozc9Mfs94CcxKCNTwNuso+ZRXBEnSU6Cmxaloy0FGmC4N8PCXxN9CvT0I3MWA8IIrFum9wP29KyMDM2IfqaTSWJyAMlh+sXCyznINJWG9uooPBA2TjIeT4gu5tsug/AU3Y7D22Cr0SR4uPmFAqKIJCBTbsBE/gVuEigQ1RWYxSwZNoWOZBv487fqyLkUSE4Teb8Qbkj+/ja4bmPX3l9r7p/wNxSLZek9UNn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png;base64,iVBORw0KGgoAAAANSUhEUgAAAXQAAACHCAMAAAAxzFJiAAABO1BMVEX///8AAADS0tKysrLz8/Pi4uLs7OzU1NSoqKjo6Oj6+vqurq7FxcXQ0NC1tbX7+/uWlpZbW1vBwcHd3d2hoaF6enrKysq7u7tKSkqJiYmdnZ1mZmZhYWGDg4OQkJBTU1Nvb29AQEA3NzclJSUgICA5OTkwMDAODg4XFxdHR0dsbGwcHBzlyc+jADCoTV+hACKiACm+jZfy5ejLjpygADHRnambAADZrrefAB3jxcvf0dScABakJEO+boGYAAimU2K/l56qSWSsPVizc4XNvsGKP1O4Y3mbPlqtfIfu29+jMFKiGT/Fqa+tU229h5jYysyfKEvHg5KsZHqPTlywk5l1ABuSKkJYABNiAABTLjh5S1lvYme2p6yuS22ncH/anKqlkpjOfJTtvM2WYm16V2ArAACfGka2WWvAoqanc8F4AAAgAElEQVR4nO19B4PbRrJmF9HIgcg5EiTAoNFQo5E1QbYljZ5WYyVLuxdeuH179+7W/v+/4KpBTiYnW1p7VRqBQKO7AXyortQBhNwr7b3c2JjPNzZeCp9x+x0hu/iz/X57Y/49nn2y85JlevUDJmK2/Y+rK3m+OX+2dellBLzM/t4lGR7NN96ur0I4PHxw1ZP8jugFPuz37+cb24fv59sb+7zyAn+evUKIDwihP7/tgPrw/vX29saL798qHRGCmz5hO4T0cffznL2iU+fYTn9xfkGPsNadp2yvy9U/nbv7PZjPf1SOErvyinJ8kjzf2N4gWKp/Ugr3+18Br/sg4e3G5gfybnNje+vt9vb2zt67fWTyXwiC/pqQX7971OWSCd3cnu+Sjw8Z/fiEvnn48PX3Dx9+2iO7Bw8ffsZKnhx+6k4+oe8xgWX6EQ+E5WW25j9vbG8+wYb1psvl7H7f1aSwXPj7gPyMVWw97k4e7D3AKp78+OO7h4sqlYfPsPU9fLj3tCv18OkWlnp88PDp18PtTrQ7397ZIu/n81/2dl4gLs9fvny7Mf9EnjHkt94+O2LWR/haZPL4JdLGfGf38+Z8++Xb+c5rcX8+f/mMFXyGIubnjfkPD36az589m2Py9nxnKROUhxuH8435Y6K8xVx4iefbmxvPXj776c0O1vNsvvmQn29svnu9M3/LSh3sbs7nO/svD9jl8PjNy+2NjWfPHj5BOfgzVr1z+HY+39z54fcK+tPNjY3vPyFzHzzd391B0b59sI2PT36ab7wkn3aOH+s1OyZPDw4OkK3nD17O568VJlSebG78XXjCmsHmxtuPu29RTM03drY+bG684B9ixuVV9j8of8fX2MfLvd0ThMOD+cbDPWFrC+s6oK/n80/vdrb39/DoKX2ITQ9f8duDN493l5d72p0RhDfzjRfyE5SHh/gSXrx5L34t1O5IW8/m23OUK5u/PmbMuDF/8Q7l+xYT9c9e7b84YnTlJRM3Hzfnm5v4vG9foYD+FSXC/BOK4s/kMb4RBGT7J+TZZ39BwMin+eavW2/nbw+70nvb87d4euMlfYQNgGLKTxubj/GHoix79tP2fP8JVvHzIdMmWOnO4cvu9B6qbqbAtx8csndFFCaC8GLzF+wa9GtBdg+kUKo8ReD3Xj7cQjzne4ge4oKsiGgcHuXa69j/e4SMnXmJL2a+RXa25x9+QhbsP5zPP7zAVvI90pMnm/PPwss5IoW5O5muvJ8//OUXNF/eHmJOBraCwoQ1onc7G9uvsdDrPaz683MUOayK77c2utMHm2hToVXzTPjQvSsshXrl4XzzyQG7kd8tKd8/RULZ8exw+xPBRvw94+lPhCD0G5sHx/mYHXlIUKi8cPD89ygl/q6gNJojy28/eccEDpNQe3t7uwy+d4zJt9CO/L4r/O47VhGWmR8yffHx49PnOxubzz++eoov8C0W2nu69Wxjc/cF0yx7ex8fHO5v/4CMzC63xxJZu/tlb/cJvuV3u/j6d3+Zzw/WPNHvgOjOD0g7O/PdX797Qv6+84N8+MPmPloZD77b3NwQjvP9uLOJVvTL/fkmpu8fPNzZeah82t/cONze2dzf39ycH27sbLK6vnu1vbmz+3Qfz7/d2WdczV4YEwVP9jf33/yE2X/47uXHnU32e/AEa2OFDp5i6Qcv9hdVPD/ArFiCHX83x8uRH/HCP2w+/4GV2tz/+RUmPvpKiN0DKY86erdF3j3aJc8fPSev8HAXZT3+/HqSj2USyBae/Pgcs+PRcwF3Hilbv+Ih7vFb77qanm99ePToEBOe23j0ipV99+g5A/3X7izbYv2L34/K7uL63eHWsopHPBb/gCW6y7H6icDu6jnd6k6/2to7qvobfaNv9I2+0W9NTg1Ai+ZCMkhf427+SSiDeGYWjaQSYucOkeWYapxM5VSjshQrxFdl+Wvf4x+OipT09BAAYgk3+hDAZQc8qBH+lhpuRr9nf/IfkioDN0Xbrwo3VMEeDf2ipY3LA5eDOA0TEItQubKWb0SIcgGmUylnTxYlkdxJQ1IrayuwByFBAZ8uQCdRkY6JV30D/RpEi4lwNkVoou5XMXVSWafPZGCCatUIet1woCHoHqYcgT7JYDr+xunXIVoNBN5xRKKIIhVEIjhymxFHFJUeeP2kJHjO6Sui41B8QVAJyYSUSd6Go2hiEWcyaV0ZAnNMckssisHkG+jXIDoZyAVqQDcASCIg+dgZZyImqBaAPyoI7oKYMcWJmUWByDwRZOJQQUZTJRp5rcsOMFHIR9nI+gb6NYhWI7moeLCmg6mHUsKcOeNIrNRZ1IeY1CGBxAEfpi4D/QKJycg6thKV6ajgv+Ct/36p43SLNFNjCClyujlE0O1hAzldgh45oIPrrASd9Kmy5uAbrSeU6R3oRZJOIYOoGDptxLwgBD0VGgQ9Y5xeeatB/0a3IWoVMqrLIrPbtpSbtgqdytTaukrkEehFQurcaXRuMlmC7vg94hzj72hf7cavJHTc8lOHssYT3f9qd3OWBKEvCESgfZ5XUEuyQ0p4mf3yCp6RBUVGI7FcgM5UrFiOjwamlHDr60apt957pXcf+SLMph5QRUGRp/QJJRKYpG5R8wQCuh/O78Bzdutx1t1mBnbheeM859FPUmk+JLZkZoIsuTfkeRVC8Nad7IF6t/tFElrPNx3kkdYfmxSmFQynAI3BDLMQ4PcQJDpyTROTKMjfBZgxpKB6QFJ2kMGovVmFbqNHrmQJZWRXg6GLntZwStXhOKdVWKcAwZ3vGM3cQgdPBa+KKbgG2gWjmlSt1jQhxL8DTj+mJMZNORYGOR96IGVAkgoPvLG1lm1XE7oFU9Gs5bDkIJkMI5hYIDJPAQWYpUImXF3F5URzLgYPbIJM7lLmh7gM9Lqd1YNieNfa70qKHZxra9TGRFumvu8vh/0YR/Z3WfW9zKvlgem1Uasy0EN5lKtFc0PpTt24teJGsBB0aiM61IESFIQIMhQv3J0fS4ZMA4Q9h2w05RjoGRmN+armPSucXV42SnNK3GRqk3i6UMa5ddp4M8ITnoiK29wdep7VWdRTi3gAoYrir8DLJTYZHtWsojCRvKHcmNOhB67XgT7Iy6q4IehuIZhFXIs1gi66CLoaQA6ciJuIoF9wmyc5dwW8ewfGUNEcxmNXhCE61pVfQ2unFzpiTlO/hBF4AgyHwA+cshNEw66jRmbWj0iJCadAT3Gjo/S9SV9CwJjApnHukyDv9BcPPhlLBlrtqugYqPAaymEzXV5jaClmIieqjqZ9Fk1IVMqJ5IzqG8KE4gUiFpafMtVWcEzj8QPcOMiRKGKMm1W3ikRf4cHUETSRdwTiiLQvOkTQHOI4l5WjLZrQTQmODX5ojJg282E8UBgTlhQ3kotCMCLAwidcCoR1Mdisa+Ha6t+sBV4k9dgCDZKuWN4IpGlNXoS0jK3almLKz9K7QnCeNFPtE0nSeuo4jvEdqCYC4po8MXr4kO6lsFyb+OEt5BStG6luUnA00GSzu5F4WAJVwbAac2Y0ngS8hXziOBX4DPQ6AMlquFWgc6qqnsRG+kt7xGzkAfhGYiFnJyyQolglQtLAMIYWpuxtphTf/G82ZlxibTX4bWy4vnwbK4XDh28s4P2j9k0nswJiAwR1qI0AEHR8A1WDd+2hdCahJdTSxKP1CtBZvPDkxcfAL3/lAPy2yiBAWxaFBB1kxLFkH1+uQ5SqoRH6RenwNwNd7gSi/48TtlHKxK8tjkmMpfPBwyhtUxUECRuAzThd4AFcpx3pfcbpllxLxchexemK2fJKnpZCUJaJIIFseDzry0clqIOVQNlOO8c5mlDSNGmbQY/0p0N/CqJcJ1/0ue9ECn/eGnOcG71S1uMb93Fz1DuQY2PM0a6S3bGHqtmKsF2OQIsWEXBShXIbr5PpbovGWQFeDDWUKtoJHqtUbYeJPgVrYFswYFoZXwfRBpD5jchUCGqPExsuwHdPpVMBXClnBw56p8T9BxmJ4bRnrTjFY49wE9LYEyrcsTIXUcwIWk9TZLsfaIKm24pQ1ETUNE3u2UT3qSZHUzShV9QVt9QPLSjdWijQdIV1htPs9C0qGlqok3ohG21scL51yl0MgL0ZFpEBasBNtB9CES4q1Wb3GzZzZgWRg6DX9+0goEw45BwQJwgcis5HwGu+zduBSPzAvr1f6kJ0NiGHtlr1/Ai6CuWsdAcd6PU6X1s/8i6P5bi1dJKKighhs9AvehF6fNWBbkNgA6eMyy7T9ZqyibZSSahAsbRNKaFIgsCOcXMnf9SZWZTpf6PBR8QWyo9DV5SbFmoRVAfMGoYpnvahgdsLTUE8r+Sc1SHMGGiMQmUa1/IkUSFAv+HSig8vTFXsXm+vA502tQdRBjkCJPhCgm/Qa5mO8Cweb6BDXr3E2i4GJO9sdLTM9NGIVGmJBzXMaD2GOwXvEXQRYhGmg0jolBSK27EKogZ5y/EQ1wMn9cSiAHNy+yDptUnLFKcsc1fLaSzpHtXKy+XBg/NTPHVUrUzMM9AFMMkssRciRa6gZMyLpnZTjYBkbNARJWnJrLYuA/5XFnvLhjDCc6Qe9JrQB72qSJh6YNeFBH4z0e/kG3WgB0qbDlyhRdDl0tFRC6LJkLUGvo6hSsqYiJM2syYrK+izJv61plVeAF3sOPAIdPTJygCY4EHM3f4CdBk4eeI2ENleYZee7CWNRz2vSQXdqqc08prliw4LEqjo+yVoOunVhIRJCWSUiuDXiMydQB9bfGt5kNdux+k8WBlr4AW6f2kI8VglXlWCB25arSofM+PFO9UIeOlaToQs3YdHdwF0AiVutIUumKLv5HMd6CZTpCZ6UAIRBtBwflgbLgz8ieXACL2uhnUEhgO3jUYwWZo+Hmh1MmjEGjndnww5YKAPkh74Q//moPOnBCVflKicx5lQcDRkFpU2HOckGtcu8cZW4RYBEZtxrHhts/IyMUSRj6CjpckTAf+7oPYdWVYcRyYy7/C8QwnPzFDcpXjEK3jIE+5MT9UldOkc9IugZywmKsdOpy1zzyaOyXQe57pu3JO7iwZeBTSq+nHNo5x2wJAhbSSlmtTjCtL62JpjOthxmXZD0E0Y11OvJuFUbP2RL85uFk7v+5F5Sn2z4D+qZtZjtJh8zQ66TZ8up3Ufp6wgFzhOQNCZjkFTDVjMRUejPQdo7YrxF6QyU9TsRNCw8StMNzFD/XrW0M+XTdm8CLp8ZK/zTy5m95g/z4OvgBoNCGrrDvSAQtJktAnrVEuy+mTImKw5LCjFkz4yjohMwzuE5xWHOpTerDdNMSVRunOvxzEx8RJ44IBlwLgVp6UOogheAJkI6aS0wYhmUmPW6mQkQ1AN+UFaj90BFrhm+9x6cckcn4ugH8fn3q0A3WdM3xlriH/qoovVFM74iBtsD02TeLgi+vzmjh0WdqSJPce8t9EKLqDJ6oEITdXUM5QrNugi2AJIpA4nuQJBVLvDCahVIsyCTh3VbdigQXrd6NrWi/VLWKwA/Yie7K47Q6NIJ0LkUr5PeNkZe7kvD8tcI5SLXHLeQ0d6+uGat7qa+oGpi3pP9I+dFf7D5Qt3XEUxxLGRAN96hpW2Zp1oEKE5RMcpejlVRBH0JgRtphazCGw0vCZJVftlqq/v9D1PWy/XLDtyKeiPr/lcIlO6l07V+Pin86JEiHuLHdmVBPeKMWNCpoo9Xez1RDtepBz+aZfYy4YuGqwfzMAr9IyuJfDoovYDW6GBL9lrqpTqepaWLeGG0PSmMOLF0VgcBsRuUZaHJoJuVuqsHqXuoILAskg65UNoVDm8pkxH2nq/DvVLQP90zcoFFkwW1PW2lPL+wusT0RDq7HmXTTSwF0Y+FRauGT02+xn1e5HPANfxvyghwu8+PnrNYw2dd0gddBmUkPWM2J15xeJKvS7A2kN2XRe1YKM0BQHvm0drhTrM+eMVZh4xg0VGw4XiTfC8IKQjDwxBZn1GFLMS4QaDCrde9FafuAfQr6TPF6UbeurKdFp78gA8HzTBG3qyM2k0F2rHCJtIKb2jQLPrItxIYvfflIWXP7FJst5CXTPrglCIDJhOZ9qAOWwqOGYWgYhimofsjvduD2aJcFsshDXadD3owvtbXegiPX9+Mc2BmLJQs2OB6TOjLZ6NJpU1jiEUIWQaDhZdKtQMRPEYdOT36PP+HJUNHR/J9xA5XeVVNFU9kjKXQm0t9OPAS0ZK35rddRwG7QZvPr5d4a0XKyXMetC3Pl9M460iXNgmftVzChY5NEPSTxcA+F3UOD0XmttdtRJAB3pgA0UzQkMLeVwMoTUJRfGCxhsZZu1R32GsMbGyhBz37H852KPMWZaIPmJzG0LmV0YwEocemt29jvlDhaCp4TET934GvyxAV03TvIZHap/0JQs/rUJ9PeiHby6mOeN6MMJaEeCm1+tsVjbqbpYQxafL/rghwtXdGd+ZicKfVlmLC9ADFp2TEfR25HgFmKIpMCPCoOislMucctbrWF3vxIsuim4nyxnoomWZC9A9SPqkLvrhzGGgt6AR9GV69w36BEbNMs7IRPuxlUZ5FrMKFqkE3eCTgislzCWgr7AYnbHryGwcm63B0pH3wNfG6Fug96aBwJTZ4iBbjOBSXhxerKZTpBSMAAQE3QbNhCEUKYBFEaoRFudhepSVN5eCRWT/cZuzV0rbI3+8Ahbrb6HMoepKSRBArTgwRryt5n66CBegh5YgGxbvToNiOKXBsBCzkmQ2P5lNjQlUfDYONaEcVac7MVZJmPWgP1gF+hCg8Gb6qPJPQGc450NtUEgookcuojcIhmUEHgPnw+plo2RPUzydRUEjwckcwnkupZEnEDsTnax0SHZigarqUrb09A51P2dAsg7HjuIMC0VRxJEsLBnz6ZEQRyLNuSMj6R5oAXoBwyYHcRTmgwiythwVg4aEatmg2Z9DFEGcQALe+EzPkfCabp1rbutB/7DijDPODHuQEK85BbpmDydVjqavCWIbkWbQtO1sMukm4b07uAdOM/2FKl2SaMQKky/X8A0tuPPQvQUtOX1k5sKoBDVohuAxm3XSkEL18cgWQfNgVENYE68+U3br/YvnZ2tbD/rBCrngtCgyyrpXjY5BZzK9TsuBXhRoq41SHibhxE+iiFlvW+/vo3XLkS4eKVJmr4vd8GH7GpEY9b46CY/EC+matsNCqx7YajxolMaYjAwGuu2hrRqiipmeBf3V2x9en61tPejfrwgwd/Ee1o9taqAterIR9P64m0kt2SCzMFzKhnK5WUMJfXE/akyLxWNFyvDXoy89CvpIkeJTypDSokVOxyNzyoa8FCzihBaYgZqlZiPazo1dFT49O4vDetBX+ANPn4ustGPwhPqU6qztsikbukPEoEcEbG++7bADkfBoO3y+n9V0ZK9Uxc4j7YQ6+zW/8BCaI5MxNkUa+0T03NgWs5gIrq2KchaoEuFMRc9itOEy6ZTJaKiqyql/c9VTxP3lL+oa+sxdSHovcSyRMziVY3/dAdf9X6ax36MD7s1fl+VsYUXHmBu6qPpWtn/5jCRWMyE3NfFYkaKMUfMvPPb8ds6RIKmiQC/S7u6KREaH/6lcyPv0QtIlpDz438vsgmjkFznTA4uMz4anjwL/ZyZxR1JBY9U8pUhF0/jS4/1vBbqcr1Hja9cefvB/LiT97xtdkp7OTs0LgxcyaHpdCB5lZI1ef47CsBIsAA9N/MFRLs2T+r5Hicas9U6RikH25RfSvA3osskG5HAXyfjLX4wVyXjizd/OnTAe/XV11jX0+aRmh6F+HqmsGWdj0CZl3noQTUYm5NE4hsgEY3I8QTiI5UyNWDPhDHHhIblfY1rLbUBHPu+7q8LW9PBwTazyyQWB8KcbXfLR85OLGPjOaXyuwqwaDopWK1HjJ2OqNiZQd2hB24JnLQMvNDMj2VyK/cwXO8/oq0xZ7EB3JqNBsvKNz0ajumMq2h7Lyx6atNJKcJ++/elg9eiPJ2drp8qq3rv1dDbM5aC14Z9DyxtZkNTo2cXjEoJiYILgztDVMhKnKDph6JQ+kaKjCBOfo2zh8lsYi+iuZkdPjx4wuzZHIjQ9PJGI6A4TJ8tYtWrcJ97JWEXqntxxB7oIo8nqvhr0jgbdfdKT8yol+mpXQnm7v7pTrv/5LOiv3tzIt9x6fTa37RMhPpvFQ8A94NoxgNYAjBjo4OPeUE6BDVZxJd9kOByRGIuxehvRwvpwj7oT8m70OCQEkwQI8HhAFKZNaBcds09pdgEyAuFifwF66zoTlbkkQQlQs9ECLSzGO6ITqgLNWUgaaiFCFdUzkdHXQPbk76vTlc9nC7z6buP6/Zx7ysNzEVAFET83ecbxqeZoQo/TdSnNrInjK7ymKAEnEEHTkc2lnOZnWCXObudg0jQUaFKFrO/OXIBe4ptIeAR9NgZiABtUzkbK4mvnvaoygoq4CT/OXWgXgeoF6Ozt2WGrNZOJxabHZNgw2+61IOgcULN12IgCZCYXWJNx1wwh21pjvdBz0fSn+zfoW/7p/bvzSdjquLWTApymBXXvTJPTMlGIz5lcyjk2PzZOr7qfpGA90TUbQXwMejsBFQKeefMmG3TE8IGsnFLIk0kEJGudcdRrq4WIWXJ6LIbJsIvwIf4i8MFQGHXD9jrQlbhlLns3TwlSBrrfO0PYepigZjFh1vvXPZCwOOqSlacCS0bB0JH25s+2xnbYPXQF6OkC/eN6GAL85vx9n9fPBKlYtM9e23et+OLeu0cnvXr9KAhc86o5VZ7ZUX4l/ychahAisQ5Ts4v5I+joxs9Ay0Fto7wltBugWwxblyZjKBjobH0WUi9V+lKmu1rtNRWfR2x6jAiOMZYHJ6Br3tiBTAW0w5wpm1DnSp1vuNiqEjaaxCYNj39ySPUJ4Tz0QkhmEEsnqKH/3+cf/51o6KNIhh0EHez4H/fQlpALqodELLoCKilEMqCkFfhCwQJ+TNz/2vi/OmFXko43qsTe1mUzCt7NT1bZdyJVYgHfq0DvRgiIV0e+kNOzoWAuQHcUZQG6xuZYtDOoYtCldjFVAvoqSGUYQd8bdqBbp0FH9h7rLLzEDVAV6Qj6TDgGXUAJP2QyvZGnmM/jSV/FuztFaE3EApk6xFNIRvyMiAGJDWKiZqHKVCb/+nb+X307J32py+4z6vY0DjU8EUuiq0SUSG6TSKGpQCwZ69E9pjH1f3uVodlx5nqifhXoW8+Ol7I3MtlxrxFd8fyuI+9q0NOqm15Z9hdDMsNOkZYkZDM6WZ8Hau9uOIsOQ2TYCgYsZMe4ltTLzpQOdKr32FPwgUicwOlRnwq6InamotMjsq05OtXFQGARKAOT+6p47EQj9Uxdz2w9NcSp3kt6atlTTTEye54rer5vBWLxpz8nouvpvdjB7HEqRVJWsrJ+zAoYaU+K9SDqebFYYgG7VwRi0uOwjKtzplhKeu4srrS8qn8F6KL2X/+1YG0htqU4Xzdg5QzonQS7Bug2hxZcZDIJ0pMkySaxTaSA+K4tOcRxNT5adkNxHKr8XJWoZAaqgK1TNFkk9fnuL79eVn9H785017BgIOP0DvGez6GMkTJJKmNpakqpJKVq7kl5JmWZ6uVS4kpJLKU//i1VI0/CjKoqlrziKHLp26rkRlhAihMVC5ieWuZqIrEyKf6p5lSNIinHZFPKOFV1uaC36OG8CnQh0nTDxYZGepmp6VeLFkbeItx7ncD63Wh3Z//qLzWdBd3vQD/Sa6bI55wdOU6u81ON93j8Mzw+cPnc5SOVz0Qn0RfJasQ7ec6LZkl400e/QZU1z3XwjF3ygeT4JivgOU7a4y1WJsAynGO7fGbwpm1Hvsxxi3etXwG6GqCccHzJNWPq59d09JHT2Ru9L9D53XVfpFF+fHn1Ha0CfcnpbFC7EjNjwqUkYYIY/8QMhRRxUaxrBM+kdJHsY6NjVoc44X3VdRK27xrsDF+y2WiCSlCvYibUvJbA6vGIr7Oqcp2ojs9aprkQMaJ2Keh8l01HlRGXwcXY2Bq6V06nH55tPt06Qycnnz5iAdNLJ258fPfhdA/0EaezpxcDn40fPAJdOAHdZqCbHejJadCxsBbqger6KYuaxcega6dAV4jFyjgZA51fgC76zOQzr8Xpsd11w+GfFmXXdjqPFOl15P+VpDz/eb/7yMgxHfsNQhCjZRrnl44Z/ry9eXog2wL0pUoTY1srJTWztczQElWbavjnepqUa1GuebHmBXZiLJJjT7Mzzw/cUhBRtEyDuCeVpo1nVCxjamrGCpS2nRqaxcpIpWbGrKrS1SKOi6SeaS+HZ13K6Y55PIhLVM/xraOtpXLJ6aaPB/cwLeXjSsEtSPgQrCEGl/oDh9tnOkK7MeWdeFkYfWhtB5GteQgTdx50l2F4DHqmabkdaI7naGg4p2gOBZypHYPOZf6yQKClS9BjBrrvSViQ2fWsn6drYZdyOu+63RiuLnh7boAYWh3rSFr2m3YHd1+civSX39vrLz7g1+31nQytww65wCb90xnOHbx+Sk7SiCZgZkk/JmzF+kK8TM/LdNNeiuhj8SKxNj91NEkSUx8L2p14cTqZLkusQHRBphskYnZ6D6/V03vdNX1fw2dyl091ntAdkBbRcvwznf7pU5zmiOuoM430BS/dfR0T2Susoigs6/gP/xeluOgLR8lsWeHiTHF673TuLnlxlJZlYqWplSRFgjtJmqaZxEkuJ0kcblwjlgxXMnAH/1xMk9RuN1YNdYrl0pTwqsiW4kkTKzawDOcarGcUy6iGy3V/Bv5hsqSiScpJnJGz62CBZLFJ8Sam1lpKmVJEdsDnC5aPbi026dlBL+tIvzvo1Ek1EmeKXchOIdIsULiUqraoL43tQBNSTI6pNBVki6elRGOPaoVMpwE1M2pbAm85NDKpkVDe4oU0oNyUOrhn2TQzsX5FsHzFk5j/LxdYA6e4EeGnVEg1JUjQqWkAAA8dSURBVDeJ71G5cGgmKUZEewUvKpzA+32dpzrleSpSWSeiQHHD0x51xP7iADcK5mWn+z1e8PuiI/hYkOqyoHUHFF05Xcaq2GnqLE73RVdfKFKxZ2sKVbp1/7qNZl8L9HvgdMWxsKF7JAgFJxRZzF2yHGk5dpXZICItMNkkcUKFQiaJS8wSXxG64wGJvH5QMMiIlxPOUviCVwqDSAlx8K0UQR+TxUlfrmya5MRNCD9wqBWz64mFIE8CxctIgC9rINKpS1SP6CFPUTXINm5o0BdFxaZoo/gyxQ07EH2isQO26bMDymNeWbGJ7vQ12hVUAtJzMMXxF1Xp7LSzPC3Gfm85BD0426/na9cBXbwHTpezEFs1tjomH1L2h3u+uBwYz8RLGiZdsyxwLz21Vyxaa5EeJ6N8KFFIoGRIpky8dG09kgxVMjjVkFAaBC73HygnWIIb4BYlBwoOlmxwHpZLp1YnKpigsNzA6ApynGGwbSAZgWrg1pACTv2PbviFoXJBbJ2IF/abTsuS3Q/7O9osHqE7iI4ZSj0reJKrQBfvjdPlCyQYftcv25nbgSFczLGGBMMRBMG1Txtbdk6pyStTR/Go4im+9/MrQ4k5JQ+USKAJv0i2I0rjc2Yaxyn9rAt4BYojsQgZZkInK+UxWf/3Z3/2FZEjkUbcs+WCgH3IZM1dC34ULLude2J+JpMgaUeRhOX2/Ea/L9BXkaYtBpWh5HMuNxnPkci6vNQTld8FvNAuQetFYLZHRJx/2/kXn7j20iNFYyRiNgqzcdSztoOj5ZqW+FLqL03GGC1F2wq0wmDJ/zr/n64mRT6z088WRJNRXetc8JG9GEuE96adMxk5ba3xsrReFvt3X3BwFSHoS0Wqc/mNXAEB7WMpsJeksb8oMIo8GLnBSJVGnPk//vt/S4PSs9PImJjGSAoazg3tyAqC2JWO6C9sk4uEJn0xJb2YaBLJAlLKSiiQCnU4Ef/8/sdXxEePVCMSuw4Lwi826AlfEmOM2GC5xRD081MdfGkNqdIyDKBl7PC3WRBb85ecbuTBzQYAUxcd7ZO7RRhdTFF5lAwkEhSX8OaTdwHhfGIgNMj9CsmoIhEnZpMMjunlI5lnc0SxOsdkzr7kszKuwOrxKCbzwRNeJ4ZDUBlqeBGp+48bV4qEy0C3jeVkC/R8r/tUH+kS9OBewgCrCTm9G+CU33hMWV+6vP8A6enVde7t/3J1v8LaQTnuhY7p00TzZTzOvebSj89/2nlJPf83D+1qfndj+S3GlOFrusKkenL1RN2Dt8+uDio/XhOJ0/xOyK0lzWXKKjCvqw4/Ptv8eN+h3ZX31fWXXTvueZp01DLxpWrg6dWgbz2+xhIKazhdzvvk0pBUP8pz8/piU35x8OmLdGJopqqqt4zrsDnNquTw60h+tLf23HGex+vLH+f5tCqPw2aXC/c4pHz3TzIbzPAFOL0fO5RfN2boCloMILUNdGi4U/9Odt78x5ozJwfBX9eVPpXns7Eima1XTc37G/b59GAxSO5LdNehmSDc1gXgo8uNzGsoUvKf11jy6j/XXd+8pxlX6DgeHM0R+QKK9E6go5MRi7ywjuiTw7XnjvM83rpGHnlFqixKtxqDuJLoi+PRYwvxchvQBdYVdGTZu7i/FldXvgvoRHbUdX6GJP31b+vPHTkjn91r5FmV6or39z2qj//rZNLf7cULm38MRwNaazYI7mKeuhukiJxOf5sIw7WslxUj1i/SLRcuuDY9f32qydxekfapWYuKGRaM2ykPshKFRWAXSRSHpSeYRcipMO464pHTf5sIw/VWFD01Yl2wzn8f019Mmj/OImc9JTy77ofUVCOrE+1xuE49CDz7KtBi7ziRHq1d3P/wBi9wvHT3XRSpWws+hPW4W1wNiAxJWJkAHjRjkKCYtMmsZbd/N5l+dzoFughsBWw218C3KZHR67fBJo7hEF+0Cc+JhAeuX0RECfCONbFb090o2kEZ+FTjo1pjywmvCNuVx+s2e3D8YtyjpXL6Dxj6xZHX6nWDYm8NOgdytygTgt6XrREg6KIOsj1LoRpBb1CQ3Qc3Bp1q553X3sXBylQ7a1b0NF9b8Jh/vvQp0D2oPZIAlC5Aw0bJT33w2Wce7RkAm77qsaHEw5IMAUZs8PxiIfeJQZJKbjI2oNBzWoDivH71KmOQKaYlkQwInyQG1STTn8qabft918qoEOWTY9CvO6xuBSHoBlsllr135HQdsmxkAvVBlMYJlN7UacIO9Bsq0uD8ktLKZHhWo0UeOb8m5WS5JhMh4/PK5RTodegNKHhSWqVuZY2dFHTwm0KbWfXYz4sIJB9iOvN89m2JHhs+3PFqxZFpKFeRCY7XWtDzLkzd9ypnFEUwYJ+0pkXN1uQD9hmTYghVxr5VNYX6eIbJncTLTNChgeFSvBhgQYOXVJATxgYMGhBr8B48uLEizdjCjXbsUjF2FcGNDSWsZT+OdWJyas+Ng14zDpzGJirm8WM3Zm9dZ4C5juDKTehKVJFi6QjrE9AFaBgcMaG1xN5TPRr4EI2HdTUdWiRnCz2jeFFmnguKju8DX8EJ6AKCPiYqNG09aC6Azr5dMohIUkxBycoErxIRCduJB1w4VsMxFGR0itNv7ZHq6KwFXjfViChZn+RsDnSkUC5JWsfxPI2IkbTk9BsoUgUZQ1UQAK+ZQGoNU4isRoQqZNxjzepiHA1bD6WaCxW2JwjH3apZBsgOBCJoI2QEadotxn0edBemHlt6I7cKKxpbYCdjxumVNpoOCxLWNgPdpLNShBwF5WnQy7HRIqdL5TBh3HwB9IHE8zOTlAi6PApLvFc2mJlXISfFOCuKtjgl0+/fI6VQj5vjuWQ3l+kauFXJptGUYzH22IcvR+koYwtnmRBRr0iBT0YoXux0pnhjD7BldPM1gXfAdhBDS0ElPszao2WAj0FXrAElVa0u1kKd9tDQZauf2ewbcgh6BjOU2AuZHuIpCpK2BJ0BCGyqKMowvoLzi8KzKXf44lMowWTreCUWsKUHJZRQkEQW5GGK/AGnFentnKP1pJ+e+bkE/QaczvRajeqoF4OIGqOQrNIaeZBHhYS3DYXXOmkHujUkbJ4bbpagI5t3oJNiApU0PVpQ9Ml5reewSTRM3fpL3lhaI/op/hVXr5LXZ8n6xSh1ICHofFllFNt6NMpNAx1HPZdNMzdpNrJkJ0mPXUlPF2/pkV6TbszpQmMJbGGlArw6hLJqvBmKFxWsdCaiNEaBA6j/MhQvJkzHSXaK0+V2VLHJhRZEYZs15bLGC6D/drS4Uv/8BdmEpv6JAeb5bPBYL/iNQb+BImUjZ2housNUCeqJ4KSzjHqJwI2aWJmoJGkSSwysKVtyLhsX1J0Qt2DPo1kyCZppKpZlnSi8N55eVKT/ILSc6BXddiWdPE3KdXG4KTPhbq5I753+4UC/KxXMgiBK137YRlHo8hPaKqoVchtFeu/0xwM9Rb9ArqDllBTAEMdMona2i1d1M79urkjvne4XdEM927KpO72sV79vLPopdZVTiMKpnQ5mQ4jZdCxH8uNbBDItGDGz1a0GHkgT9CeiBvJFFMKHEre7h38wTh+CuPxsidDV66HK17o1jpek0ONVjwn7HE0HugbMPSpwy0yYcMjWf51gWTksbt6nZs0qMKwa3Y5JS2I2L9Qa8UegI6fzDw7F+DcM7V6H7hf0pnWEtPao5I1C9lSDlKSaVjS54sUkc6WskMxhRqVw0KGQLEIaKluX12QrUbMQYNHIXmwBSSdoy99cnRYWSaQS5GSGPsuUgV4MnAXoOpT4wPO3H/5Y4qVp+QIimJYQzdg6RiW0kdCyhbPZMlNlAo0HbGnJpFv/kLQx6YsO76OHbemg8zPmPRQDFME2xC1H5OuvJn9MDPQE/S7Iuo0OonUE+kK8bG9sfW3xcp1+1OsTgs4+xFqVDVtREr2oLIQp4jsoxympy+mAeGNCTWgqtrw6Wy1dBihySAZNBD7ffQPCAsgxOWxR1oB11RUvkCiyL2TpgaaQHlvkXqOiTheOHu1irAcvSCyz+Wx/FELQZxapJkegTzwSTkDtD7027bdlOSJeS9wpqBJbiKKHMpxyhlYN8T1MIea7CILVjocU2wiLHdzhc2lraetu34C4KQkamyV0jsTTKeIdR2zOwDFRH7rTMRmMyeJblXoILTjsy8JT1G9scQN13A67zywNF5jmwL6nMMItu5dJraJUcZl89+9rVd2vSGx1aFh+Z2zRg9NnrZmcJI3u+E04R1SIW7qEP/octOtJRIhLtsITJ7Jv8xB1KpFelnWrgkSLyyluGWGBKNFZouOw9RCoKLC3cT8fT/6aRP1hKdKyihROqmQpS42wVCILreswFZxyEverL/AhvlMkXPahE/bppQsBy98h9WcRmQw9KAcw8aFo0VfTUiATSEFKZhb44ZcFnVy+flH/8jnkvxNSEHQY5G09CVFekonFQ5AACQuhdt0q/PKg/zNQB3olhUmVMtCrxFmA3n3fepB/A/23IAVNgmJctlldoO9NBhaCzr5vXcitO6lR1nxhmf5PQX2jR2gWRkqgEZkjgUY5XuOIbVPDsYvI4O2v6Rx/o2/0jb7RN/pG/0hEj9fHjher22qRQbjItzMSRIodU+nsRAo+s4m2WFGOj0QaLHpt3D+CU/jlyF2OtOpbUHdDeUyYkAbiuCEZ0LyWS4sncgfyYoYdFATdU3agQeCwImxBbPjjxEC/AHWBi6RE2HKhKbplgBt5Bq7ZdqA38rSS42bs0aJoK4Z9UZOmENJ2IPpgl1BLURuKSlH90bquf0NajDRsJoSHqV2z7nCzrcshuGyd3w70ou6BFQEHo7jrJ1MhByOGmH102VahtGHaSCSHL/35od8xsYHMCYvlTk2AdsRAr6qmqU9Atxq2BDY6qB7pusWc4aDmq5CwVdoDHiQ6gqFO3G+gX58MBN316tozc9Mfs94CcxKCNTwNuso+ZRXBEnSU6Cmxaloy0FGmC4N8PCXxN9CvT0I3MWA8IIrFum9wP29KyMDM2IfqaTSWJyAMlh+sXCyznINJWG9uooPBA2TjIeT4gu5tsug/AU3Y7D22Cr0SR4uPmFAqKIJCBTbsBE/gVuEigQ1RWYxSwZNoWOZBv487fqyLkUSE4Teb8Qbkj+/ja4bmPX3l9r7p/wNxSLZek9UNng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571875"/>
            <a:ext cx="8220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3200400" y="1504950"/>
            <a:ext cx="990600" cy="2838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638800" y="2590800"/>
            <a:ext cx="3048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838200"/>
            <a:ext cx="8610600" cy="5715000"/>
          </a:xfrm>
          <a:noFill/>
          <a:ln/>
        </p:spPr>
        <p:txBody>
          <a:bodyPr lIns="90488" rIns="90488">
            <a:normAutofit fontScale="92500" lnSpcReduction="20000"/>
          </a:bodyPr>
          <a:lstStyle/>
          <a:p>
            <a:r>
              <a:rPr lang="en-US" sz="2400" dirty="0"/>
              <a:t>Repeated accelerations through small </a:t>
            </a:r>
            <a:r>
              <a:rPr lang="en-US" sz="2400" dirty="0" smtClean="0"/>
              <a:t>potentials</a:t>
            </a:r>
          </a:p>
          <a:p>
            <a:pPr lvl="1"/>
            <a:r>
              <a:rPr lang="en-US" sz="2400" dirty="0" smtClean="0"/>
              <a:t>Can use other accelerator output as source</a:t>
            </a:r>
            <a:endParaRPr lang="en-US" sz="2400" dirty="0"/>
          </a:p>
          <a:p>
            <a:r>
              <a:rPr lang="en-US" sz="2400" dirty="0"/>
              <a:t>Connection of coaxial sections</a:t>
            </a:r>
          </a:p>
          <a:p>
            <a:r>
              <a:rPr lang="en-US" sz="2400" dirty="0"/>
              <a:t>Alternating voltage </a:t>
            </a:r>
          </a:p>
          <a:p>
            <a:r>
              <a:rPr lang="en-US" sz="2400" dirty="0"/>
              <a:t>Ions accelerated at gap</a:t>
            </a:r>
          </a:p>
          <a:p>
            <a:r>
              <a:rPr lang="en-US" sz="2400" dirty="0"/>
              <a:t>First made in </a:t>
            </a:r>
            <a:r>
              <a:rPr lang="en-US" sz="2400" dirty="0" smtClean="0"/>
              <a:t>1928</a:t>
            </a:r>
          </a:p>
          <a:p>
            <a:r>
              <a:rPr lang="en-US" sz="2400" dirty="0" smtClean="0"/>
              <a:t>Range of cavities</a:t>
            </a:r>
          </a:p>
          <a:p>
            <a:pPr lvl="1"/>
            <a:r>
              <a:rPr lang="en-US" sz="2400" dirty="0" smtClean="0"/>
              <a:t>Constant or varied in size</a:t>
            </a:r>
          </a:p>
          <a:p>
            <a:pPr lvl="2"/>
            <a:r>
              <a:rPr lang="en-US" sz="2400" dirty="0"/>
              <a:t>Traveling wave</a:t>
            </a:r>
          </a:p>
          <a:p>
            <a:pPr lvl="2"/>
            <a:r>
              <a:rPr lang="en-US" sz="2400" dirty="0"/>
              <a:t>Standing </a:t>
            </a:r>
            <a:r>
              <a:rPr lang="en-US" sz="2400" dirty="0" smtClean="0"/>
              <a:t>wave</a:t>
            </a:r>
          </a:p>
          <a:p>
            <a:r>
              <a:rPr lang="en-US" sz="2400" dirty="0" smtClean="0"/>
              <a:t>Electron accelerators on similar principle</a:t>
            </a:r>
          </a:p>
          <a:p>
            <a:pPr lvl="1"/>
            <a:r>
              <a:rPr lang="en-US" sz="2400" dirty="0" smtClean="0"/>
              <a:t>Pulsed </a:t>
            </a:r>
            <a:r>
              <a:rPr lang="en-US" sz="2400" dirty="0"/>
              <a:t>machines</a:t>
            </a:r>
          </a:p>
          <a:p>
            <a:pPr lvl="1"/>
            <a:r>
              <a:rPr lang="en-US" sz="2400" dirty="0"/>
              <a:t>Up to ­ 20 GeV</a:t>
            </a:r>
          </a:p>
          <a:p>
            <a:pPr lvl="1"/>
            <a:r>
              <a:rPr lang="en-US" sz="2400" dirty="0"/>
              <a:t>Positron acceleration possible (at lower energies)</a:t>
            </a:r>
          </a:p>
          <a:p>
            <a:pPr lvl="1"/>
            <a:r>
              <a:rPr lang="en-US" sz="2400" dirty="0"/>
              <a:t>Used for electron scattering, photonuclear reactions, radiation therapy, industrial processing</a:t>
            </a:r>
          </a:p>
          <a:p>
            <a:pPr lvl="1"/>
            <a:r>
              <a:rPr lang="en-US" sz="2400" dirty="0"/>
              <a:t>SLAC around 2 </a:t>
            </a:r>
            <a:r>
              <a:rPr lang="en-US" sz="2400" dirty="0" smtClean="0"/>
              <a:t>miles</a:t>
            </a:r>
            <a:endParaRPr lang="en-US" sz="2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4970" r="1587" b="5019"/>
          <a:stretch/>
        </p:blipFill>
        <p:spPr bwMode="auto">
          <a:xfrm>
            <a:off x="4495800" y="1471736"/>
            <a:ext cx="4648200" cy="20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  <a:ln/>
        </p:spPr>
        <p:txBody>
          <a:bodyPr lIns="90488" rIns="90488"/>
          <a:lstStyle/>
          <a:p>
            <a:r>
              <a:rPr lang="en-US" dirty="0"/>
              <a:t>Linear Accelerator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715000" y="3539011"/>
            <a:ext cx="1828800" cy="94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3"/>
          <a:stretch/>
        </p:blipFill>
        <p:spPr bwMode="auto">
          <a:xfrm>
            <a:off x="7162800" y="4596115"/>
            <a:ext cx="1835794" cy="9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4572000" y="1371600"/>
            <a:ext cx="17526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57600" y="3630541"/>
            <a:ext cx="2057400" cy="3890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09975" y="4019550"/>
            <a:ext cx="3629025" cy="11620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/>
          <a:lstStyle/>
          <a:p>
            <a:r>
              <a:rPr lang="en-US" dirty="0"/>
              <a:t>Proton Linacs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6019800"/>
          </a:xfrm>
          <a:noFill/>
          <a:ln/>
        </p:spPr>
        <p:txBody>
          <a:bodyPr lIns="90488" rIns="90488"/>
          <a:lstStyle/>
          <a:p>
            <a:r>
              <a:rPr lang="en-US" dirty="0"/>
              <a:t>Protons and other positive ions have large velocity increase with energy</a:t>
            </a:r>
          </a:p>
          <a:p>
            <a:r>
              <a:rPr lang="en-US" dirty="0"/>
              <a:t>Standing wave acceleration</a:t>
            </a:r>
          </a:p>
          <a:p>
            <a:r>
              <a:rPr lang="en-US" dirty="0"/>
              <a:t>Drift tubes need to increase in length</a:t>
            </a:r>
          </a:p>
          <a:p>
            <a:r>
              <a:rPr lang="en-US" dirty="0"/>
              <a:t>Acceleration at gap between tubes</a:t>
            </a:r>
          </a:p>
          <a:p>
            <a:r>
              <a:rPr lang="en-US" dirty="0"/>
              <a:t>Large energies (up to 800 MeV </a:t>
            </a:r>
            <a:r>
              <a:rPr lang="en-US" dirty="0" smtClean="0"/>
              <a:t>at </a:t>
            </a:r>
            <a:r>
              <a:rPr lang="en-US" dirty="0" smtClean="0">
                <a:hlinkClick r:id="rId3"/>
              </a:rPr>
              <a:t>LANSCE</a:t>
            </a:r>
            <a:r>
              <a:rPr lang="en-US" dirty="0" smtClean="0"/>
              <a:t>)</a:t>
            </a:r>
            <a:endParaRPr lang="en-US" dirty="0"/>
          </a:p>
          <a:p>
            <a:pPr marL="120650" indent="-285750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protons as production </a:t>
            </a:r>
            <a:r>
              <a:rPr lang="en-US" dirty="0" smtClean="0"/>
              <a:t>tool</a:t>
            </a:r>
          </a:p>
          <a:p>
            <a:pPr marL="742950" lvl="1" indent="-285750"/>
            <a:r>
              <a:rPr lang="en-US" dirty="0" smtClean="0"/>
              <a:t>Mesons</a:t>
            </a:r>
            <a:endParaRPr lang="en-US" dirty="0"/>
          </a:p>
          <a:p>
            <a:pPr marL="742950" lvl="1" indent="-285750"/>
            <a:r>
              <a:rPr lang="en-US" dirty="0" smtClean="0"/>
              <a:t>Neutrons</a:t>
            </a:r>
            <a:endParaRPr lang="en-US" dirty="0"/>
          </a:p>
          <a:p>
            <a:pPr marL="742950" lvl="1" indent="-285750"/>
            <a:r>
              <a:rPr lang="en-US" dirty="0" smtClean="0"/>
              <a:t>Spallation products</a:t>
            </a:r>
          </a:p>
        </p:txBody>
      </p:sp>
      <p:pic>
        <p:nvPicPr>
          <p:cNvPr id="41986" name="Picture 2" descr="goal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3"/>
          <a:stretch/>
        </p:blipFill>
        <p:spPr bwMode="auto">
          <a:xfrm>
            <a:off x="5181600" y="3886200"/>
            <a:ext cx="3886200" cy="25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  <a:ln/>
        </p:spPr>
        <p:txBody>
          <a:bodyPr lIns="90488" rIns="90488"/>
          <a:lstStyle/>
          <a:p>
            <a:r>
              <a:rPr lang="en-US" dirty="0"/>
              <a:t>HILACS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4495800"/>
          </a:xfrm>
          <a:noFill/>
          <a:ln/>
        </p:spPr>
        <p:txBody>
          <a:bodyPr lIns="90488" rIns="90488"/>
          <a:lstStyle/>
          <a:p>
            <a:r>
              <a:rPr lang="en-US" dirty="0"/>
              <a:t>Heavy ion linear </a:t>
            </a:r>
            <a:r>
              <a:rPr lang="en-US" dirty="0" smtClean="0"/>
              <a:t>accelerator at LBL</a:t>
            </a:r>
            <a:endParaRPr lang="en-US" dirty="0"/>
          </a:p>
          <a:p>
            <a:r>
              <a:rPr lang="en-US" dirty="0"/>
              <a:t>Construction similar to tandem Van de Graaffs</a:t>
            </a:r>
          </a:p>
          <a:p>
            <a:r>
              <a:rPr lang="en-US" dirty="0"/>
              <a:t>Accelerate all types of heavy ions, up to U</a:t>
            </a:r>
          </a:p>
          <a:p>
            <a:pPr marL="742950" lvl="1" indent="-285750"/>
            <a:r>
              <a:rPr lang="en-US" dirty="0"/>
              <a:t>Energies in range of 10 MeV/amu</a:t>
            </a:r>
          </a:p>
          <a:p>
            <a:pPr marL="742950" lvl="1" indent="-285750"/>
            <a:r>
              <a:rPr lang="en-US" dirty="0"/>
              <a:t>Used in </a:t>
            </a:r>
            <a:endParaRPr lang="en-US" dirty="0" smtClean="0"/>
          </a:p>
          <a:p>
            <a:pPr marL="1200150" lvl="2" indent="-285750"/>
            <a:r>
              <a:rPr lang="en-US" dirty="0" smtClean="0"/>
              <a:t>relativistic experiments</a:t>
            </a:r>
          </a:p>
          <a:p>
            <a:pPr marL="1200150" lvl="2" indent="-285750"/>
            <a:r>
              <a:rPr lang="en-US" dirty="0" smtClean="0"/>
              <a:t>nuclear structure</a:t>
            </a:r>
          </a:p>
          <a:p>
            <a:pPr marL="1200150" lvl="2" indent="-285750"/>
            <a:r>
              <a:rPr lang="en-US" dirty="0" smtClean="0"/>
              <a:t>high </a:t>
            </a:r>
            <a:r>
              <a:rPr lang="en-US" dirty="0"/>
              <a:t>energy nuclear </a:t>
            </a:r>
            <a:r>
              <a:rPr lang="en-US" dirty="0" smtClean="0"/>
              <a:t>collisions</a:t>
            </a:r>
          </a:p>
          <a:p>
            <a:pPr marL="1200150" lvl="2" indent="-285750"/>
            <a:r>
              <a:rPr lang="en-US" dirty="0" smtClean="0"/>
              <a:t>injectors</a:t>
            </a:r>
            <a:endParaRPr lang="en-US" dirty="0"/>
          </a:p>
          <a:p>
            <a:pPr marL="742950" lvl="1" indent="-285750">
              <a:buFont typeface="Zapf Dingbats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rIns="90488"/>
          <a:lstStyle/>
          <a:p>
            <a:r>
              <a:rPr lang="en-US" dirty="0"/>
              <a:t>Cyclotrons</a:t>
            </a:r>
          </a:p>
        </p:txBody>
      </p:sp>
      <p:pic>
        <p:nvPicPr>
          <p:cNvPr id="146441" name="Picture 9" descr="cyclotron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95875" y="4146417"/>
            <a:ext cx="4038600" cy="2657608"/>
          </a:xfrm>
          <a:noFill/>
          <a:ln/>
        </p:spPr>
      </p:pic>
      <p:sp>
        <p:nvSpPr>
          <p:cNvPr id="146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838" y="914400"/>
            <a:ext cx="4602162" cy="5562600"/>
          </a:xfrm>
          <a:noFill/>
          <a:ln/>
        </p:spPr>
        <p:txBody>
          <a:bodyPr lIns="90488" rIns="90488"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First built in 1930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Multiple acceleration by potential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Ions travel in spiral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Alternation of “dee” potential accelerates particles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Obeys equations of </a:t>
            </a:r>
            <a:r>
              <a:rPr lang="en-US" sz="4000" dirty="0" smtClean="0"/>
              <a:t>motion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mass m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charge q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velocity V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magnetic </a:t>
            </a:r>
            <a:r>
              <a:rPr lang="en-US" sz="4000" dirty="0"/>
              <a:t>field </a:t>
            </a:r>
            <a:r>
              <a:rPr lang="en-US" sz="4000" dirty="0" smtClean="0"/>
              <a:t>B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radius R</a:t>
            </a:r>
            <a:endParaRPr lang="en-US" sz="4000" dirty="0"/>
          </a:p>
          <a:p>
            <a:pPr>
              <a:lnSpc>
                <a:spcPct val="80000"/>
              </a:lnSpc>
              <a:buFontTx/>
              <a:buNone/>
            </a:pPr>
            <a:endParaRPr lang="en-US" sz="4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/>
              <a:t>angular velocity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000" dirty="0"/>
          </a:p>
          <a:p>
            <a:pPr>
              <a:lnSpc>
                <a:spcPct val="80000"/>
              </a:lnSpc>
            </a:pPr>
            <a:r>
              <a:rPr lang="en-US" sz="4000" dirty="0"/>
              <a:t>Can control energy by </a:t>
            </a:r>
            <a:r>
              <a:rPr lang="en-US" sz="4000" dirty="0" smtClean="0"/>
              <a:t>varying terms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R often fixed, B  can be varied</a:t>
            </a:r>
            <a:endParaRPr lang="en-US" sz="40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pic>
        <p:nvPicPr>
          <p:cNvPr id="146444" name="Picture 12" descr="Image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19400" y="4331494"/>
            <a:ext cx="1752600" cy="773112"/>
          </a:xfrm>
          <a:noFill/>
          <a:ln/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565525" y="4489450"/>
            <a:ext cx="623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3010" name="Picture 2" descr="http://www.quantumdiaries.org/wp-content/uploads/2011/11/IMG_047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8073" r="3021" b="10521"/>
          <a:stretch/>
        </p:blipFill>
        <p:spPr bwMode="auto">
          <a:xfrm>
            <a:off x="4953000" y="904875"/>
            <a:ext cx="4114800" cy="2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114800" y="2438400"/>
            <a:ext cx="2743200" cy="2667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248"/>
            <a:ext cx="7772400" cy="762000"/>
          </a:xfrm>
          <a:noFill/>
          <a:ln/>
        </p:spPr>
        <p:txBody>
          <a:bodyPr lIns="90488" rIns="90488"/>
          <a:lstStyle/>
          <a:p>
            <a:r>
              <a:rPr lang="en-US" dirty="0"/>
              <a:t>C</a:t>
            </a:r>
            <a:r>
              <a:rPr lang="en-US" dirty="0" smtClean="0"/>
              <a:t>yclotrons</a:t>
            </a: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267200" cy="5562600"/>
          </a:xfrm>
          <a:noFill/>
          <a:ln/>
        </p:spPr>
        <p:txBody>
          <a:bodyPr lIns="90488" rIns="90488">
            <a:normAutofit fontScale="92500"/>
          </a:bodyPr>
          <a:lstStyle/>
          <a:p>
            <a:r>
              <a:rPr lang="en-US" dirty="0"/>
              <a:t>Fixed Frequency</a:t>
            </a:r>
          </a:p>
          <a:p>
            <a:pPr marL="742950" lvl="1" indent="-285750"/>
            <a:r>
              <a:rPr lang="en-US" dirty="0"/>
              <a:t>accelerates chosen e/M ratio</a:t>
            </a:r>
          </a:p>
          <a:p>
            <a:pPr marL="742950" lvl="1" indent="-285750"/>
            <a:r>
              <a:rPr lang="en-US" dirty="0"/>
              <a:t>different energies since M dependent</a:t>
            </a:r>
          </a:p>
          <a:p>
            <a:r>
              <a:rPr lang="en-US" dirty="0"/>
              <a:t>Sector focused </a:t>
            </a:r>
          </a:p>
          <a:p>
            <a:pPr marL="742950" lvl="1" indent="-285750"/>
            <a:r>
              <a:rPr lang="en-US" dirty="0"/>
              <a:t>useful for heavier ions</a:t>
            </a:r>
          </a:p>
          <a:p>
            <a:pPr marL="742950" lvl="1" indent="-285750"/>
            <a:r>
              <a:rPr lang="en-US" dirty="0"/>
              <a:t>creates hill and valley in regions</a:t>
            </a:r>
          </a:p>
          <a:p>
            <a:r>
              <a:rPr lang="en-US" dirty="0"/>
              <a:t>Cyclotrons can be combined with Linacs for high energy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497179" y="2371508"/>
            <a:ext cx="4189621" cy="4334092"/>
            <a:chOff x="5058439" y="1019175"/>
            <a:chExt cx="3704561" cy="3832305"/>
          </a:xfrm>
        </p:grpSpPr>
        <p:pic>
          <p:nvPicPr>
            <p:cNvPr id="44034" name="Picture 2" descr="http://www.quantumdiaries.org/wp-content/uploads/2011/11/jr-liv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1" t="13635" b="3410"/>
            <a:stretch/>
          </p:blipFill>
          <p:spPr bwMode="auto">
            <a:xfrm>
              <a:off x="5410200" y="1019175"/>
              <a:ext cx="3352800" cy="383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-5400000">
              <a:off x="5016120" y="240551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eV</a:t>
              </a:r>
              <a:endParaRPr lang="en-US" sz="1800" dirty="0"/>
            </a:p>
          </p:txBody>
        </p:sp>
      </p:grp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7200"/>
            <a:ext cx="2286000" cy="16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6.4|7.3|3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2|3.7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3.5|21.1|3|2.2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2|59.5|6.3|41.2|2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18.9|2.3|15.3|13.7|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|8.5|1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37.5|4.3|1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7.3"/>
</p:tagLst>
</file>

<file path=ppt/theme/theme1.xml><?xml version="1.0" encoding="utf-8"?>
<a:theme xmlns:a="http://schemas.openxmlformats.org/drawingml/2006/main" name="stand template.p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and template.p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and template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 template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 template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 template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 template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 template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 template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5156</TotalTime>
  <Pages>23</Pages>
  <Words>1053</Words>
  <Application>Microsoft Office PowerPoint</Application>
  <PresentationFormat>Letter Paper (8.5x11 in)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stand template.pp</vt:lpstr>
      <vt:lpstr>Equation</vt:lpstr>
      <vt:lpstr>RDCH 702 Lecture 8:  Accelerators and Isotope Production</vt:lpstr>
      <vt:lpstr>Charged Particle Accelerators:  Direct Voltage</vt:lpstr>
      <vt:lpstr>Van de Graaff Generator</vt:lpstr>
      <vt:lpstr>Tandem Van de Graaff Accelerator</vt:lpstr>
      <vt:lpstr>Linear Accelerator</vt:lpstr>
      <vt:lpstr>Proton Linacs</vt:lpstr>
      <vt:lpstr>HILACS</vt:lpstr>
      <vt:lpstr>Cyclotrons</vt:lpstr>
      <vt:lpstr>Cyclotrons</vt:lpstr>
      <vt:lpstr>Photon Sources</vt:lpstr>
      <vt:lpstr>XAS Setup</vt:lpstr>
      <vt:lpstr>XANES and EXAFS</vt:lpstr>
      <vt:lpstr>Bacteria EXAFS</vt:lpstr>
      <vt:lpstr>EXAFS Analysis</vt:lpstr>
      <vt:lpstr>EXAFS Analysis</vt:lpstr>
      <vt:lpstr>Neutron Sources</vt:lpstr>
      <vt:lpstr>Fission Process</vt:lpstr>
      <vt:lpstr>Fission Process</vt:lpstr>
      <vt:lpstr>Fission products</vt:lpstr>
      <vt:lpstr>Fission Process</vt:lpstr>
      <vt:lpstr>Proton induced fission</vt:lpstr>
      <vt:lpstr>Review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of Radiation with Matter</dc:title>
  <dc:creator>Nuclear Engineering</dc:creator>
  <cp:lastModifiedBy>Ken</cp:lastModifiedBy>
  <cp:revision>90</cp:revision>
  <cp:lastPrinted>2001-02-05T22:57:01Z</cp:lastPrinted>
  <dcterms:created xsi:type="dcterms:W3CDTF">1997-08-30T22:00:27Z</dcterms:created>
  <dcterms:modified xsi:type="dcterms:W3CDTF">2015-10-27T04:06:34Z</dcterms:modified>
</cp:coreProperties>
</file>